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sldIdLst>
    <p:sldId id="256" r:id="rId2"/>
    <p:sldId id="257" r:id="rId3"/>
    <p:sldId id="258" r:id="rId4"/>
    <p:sldId id="259" r:id="rId5"/>
    <p:sldId id="260" r:id="rId6"/>
    <p:sldId id="261" r:id="rId7"/>
    <p:sldId id="263" r:id="rId8"/>
    <p:sldId id="262" r:id="rId9"/>
    <p:sldId id="264" r:id="rId10"/>
    <p:sldId id="265" r:id="rId11"/>
    <p:sldId id="279" r:id="rId12"/>
    <p:sldId id="267" r:id="rId13"/>
    <p:sldId id="281" r:id="rId14"/>
    <p:sldId id="282" r:id="rId15"/>
    <p:sldId id="283" r:id="rId16"/>
    <p:sldId id="284" r:id="rId17"/>
    <p:sldId id="285" r:id="rId18"/>
    <p:sldId id="287" r:id="rId19"/>
    <p:sldId id="288" r:id="rId20"/>
    <p:sldId id="289" r:id="rId21"/>
    <p:sldId id="290" r:id="rId22"/>
    <p:sldId id="291" r:id="rId23"/>
    <p:sldId id="292" r:id="rId24"/>
  </p:sldIdLst>
  <p:sldSz cx="9144000" cy="6858000" type="screen4x3"/>
  <p:notesSz cx="6669088" cy="9928225"/>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pPr>
              <a:defRPr/>
            </a:pPr>
            <a:fld id="{9D869625-3DC8-4423-8B0A-0733028AAA5A}" type="datetimeFigureOut">
              <a:rPr lang="es-ES"/>
              <a:pPr>
                <a:defRPr/>
              </a:pPr>
              <a:t>29/09/2017</a:t>
            </a:fld>
            <a:endParaRPr lang="es-ES"/>
          </a:p>
        </p:txBody>
      </p:sp>
      <p:sp>
        <p:nvSpPr>
          <p:cNvPr id="4" name="3 Marcador de imagen de diapositiva"/>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pPr lvl="0"/>
            <a:endParaRPr lang="es-ES" noProof="0" smtClean="0"/>
          </a:p>
        </p:txBody>
      </p:sp>
      <p:sp>
        <p:nvSpPr>
          <p:cNvPr id="5" name="4 Marcador de notas"/>
          <p:cNvSpPr>
            <a:spLocks noGrp="1"/>
          </p:cNvSpPr>
          <p:nvPr>
            <p:ph type="body" sz="quarter" idx="3"/>
          </p:nvPr>
        </p:nvSpPr>
        <p:spPr>
          <a:xfrm>
            <a:off x="666909" y="4715907"/>
            <a:ext cx="5335270" cy="4467701"/>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6" name="5 Marcador de pie de página"/>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pPr>
              <a:defRPr/>
            </a:pPr>
            <a:endParaRPr lang="es-ES"/>
          </a:p>
        </p:txBody>
      </p:sp>
      <p:sp>
        <p:nvSpPr>
          <p:cNvPr id="7" name="6 Marcador de número de diapositiva"/>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pPr>
              <a:defRPr/>
            </a:pPr>
            <a:fld id="{67BB83DD-86F7-4577-95B8-23691BB4B1F6}" type="slidenum">
              <a:rPr lang="es-ES"/>
              <a:pPr>
                <a:defRPr/>
              </a:pPr>
              <a:t>‹Nº›</a:t>
            </a:fld>
            <a:endParaRPr lang="es-ES"/>
          </a:p>
        </p:txBody>
      </p:sp>
    </p:spTree>
    <p:extLst>
      <p:ext uri="{BB962C8B-B14F-4D97-AF65-F5344CB8AC3E}">
        <p14:creationId xmlns:p14="http://schemas.microsoft.com/office/powerpoint/2010/main" val="16160178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76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dirty="0" smtClean="0"/>
          </a:p>
        </p:txBody>
      </p:sp>
      <p:sp>
        <p:nvSpPr>
          <p:cNvPr id="276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CDBB40-195E-4919-8640-0E207013EBEC}" type="slidenum">
              <a:rPr lang="es-ES" smtClean="0"/>
              <a:pPr/>
              <a:t>2</a:t>
            </a:fld>
            <a:endParaRPr lang="es-ES" smtClean="0"/>
          </a:p>
        </p:txBody>
      </p:sp>
    </p:spTree>
    <p:extLst>
      <p:ext uri="{BB962C8B-B14F-4D97-AF65-F5344CB8AC3E}">
        <p14:creationId xmlns:p14="http://schemas.microsoft.com/office/powerpoint/2010/main" val="3982478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s-ES"/>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7" name="Oval 10"/>
            <p:cNvSpPr>
              <a:spLocks noChangeArrowheads="1"/>
            </p:cNvSpPr>
            <p:nvPr/>
          </p:nvSpPr>
          <p:spPr bwMode="auto">
            <a:xfrm>
              <a:off x="4883" y="1885"/>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8" name="Oval 11"/>
            <p:cNvSpPr>
              <a:spLocks noChangeArrowheads="1"/>
            </p:cNvSpPr>
            <p:nvPr/>
          </p:nvSpPr>
          <p:spPr bwMode="auto">
            <a:xfrm>
              <a:off x="5062" y="1885"/>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9" name="Oval 12"/>
            <p:cNvSpPr>
              <a:spLocks noChangeArrowheads="1"/>
            </p:cNvSpPr>
            <p:nvPr/>
          </p:nvSpPr>
          <p:spPr bwMode="auto">
            <a:xfrm>
              <a:off x="4704" y="2064"/>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 name="Oval 13"/>
            <p:cNvSpPr>
              <a:spLocks noChangeArrowheads="1"/>
            </p:cNvSpPr>
            <p:nvPr/>
          </p:nvSpPr>
          <p:spPr bwMode="auto">
            <a:xfrm>
              <a:off x="4883" y="2064"/>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1" name="Oval 14"/>
            <p:cNvSpPr>
              <a:spLocks noChangeArrowheads="1"/>
            </p:cNvSpPr>
            <p:nvPr/>
          </p:nvSpPr>
          <p:spPr bwMode="auto">
            <a:xfrm>
              <a:off x="5062" y="2064"/>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2" name="Oval 15"/>
            <p:cNvSpPr>
              <a:spLocks noChangeArrowheads="1"/>
            </p:cNvSpPr>
            <p:nvPr/>
          </p:nvSpPr>
          <p:spPr bwMode="auto">
            <a:xfrm>
              <a:off x="5241" y="2064"/>
              <a:ext cx="127" cy="127"/>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3" name="Oval 16"/>
            <p:cNvSpPr>
              <a:spLocks noChangeArrowheads="1"/>
            </p:cNvSpPr>
            <p:nvPr/>
          </p:nvSpPr>
          <p:spPr bwMode="auto">
            <a:xfrm>
              <a:off x="4704" y="2243"/>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4" name="Oval 17"/>
            <p:cNvSpPr>
              <a:spLocks noChangeArrowheads="1"/>
            </p:cNvSpPr>
            <p:nvPr/>
          </p:nvSpPr>
          <p:spPr bwMode="auto">
            <a:xfrm>
              <a:off x="4883" y="2243"/>
              <a:ext cx="127" cy="127"/>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5" name="Oval 18"/>
            <p:cNvSpPr>
              <a:spLocks noChangeArrowheads="1"/>
            </p:cNvSpPr>
            <p:nvPr/>
          </p:nvSpPr>
          <p:spPr bwMode="auto">
            <a:xfrm>
              <a:off x="5062" y="2243"/>
              <a:ext cx="127" cy="127"/>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6" name="Oval 19"/>
            <p:cNvSpPr>
              <a:spLocks noChangeArrowheads="1"/>
            </p:cNvSpPr>
            <p:nvPr/>
          </p:nvSpPr>
          <p:spPr bwMode="auto">
            <a:xfrm>
              <a:off x="5241" y="2243"/>
              <a:ext cx="127" cy="127"/>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7" name="Oval 20"/>
            <p:cNvSpPr>
              <a:spLocks noChangeArrowheads="1"/>
            </p:cNvSpPr>
            <p:nvPr/>
          </p:nvSpPr>
          <p:spPr bwMode="auto">
            <a:xfrm>
              <a:off x="5420" y="2243"/>
              <a:ext cx="127" cy="127"/>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8" name="Oval 21"/>
            <p:cNvSpPr>
              <a:spLocks noChangeArrowheads="1"/>
            </p:cNvSpPr>
            <p:nvPr/>
          </p:nvSpPr>
          <p:spPr bwMode="auto">
            <a:xfrm>
              <a:off x="4704" y="2421"/>
              <a:ext cx="127" cy="12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9" name="Oval 22"/>
            <p:cNvSpPr>
              <a:spLocks noChangeArrowheads="1"/>
            </p:cNvSpPr>
            <p:nvPr/>
          </p:nvSpPr>
          <p:spPr bwMode="auto">
            <a:xfrm>
              <a:off x="4883" y="2421"/>
              <a:ext cx="127" cy="12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0" name="Oval 23"/>
            <p:cNvSpPr>
              <a:spLocks noChangeArrowheads="1"/>
            </p:cNvSpPr>
            <p:nvPr/>
          </p:nvSpPr>
          <p:spPr bwMode="auto">
            <a:xfrm>
              <a:off x="5062" y="2421"/>
              <a:ext cx="127" cy="12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1" name="Oval 24"/>
            <p:cNvSpPr>
              <a:spLocks noChangeArrowheads="1"/>
            </p:cNvSpPr>
            <p:nvPr/>
          </p:nvSpPr>
          <p:spPr bwMode="auto">
            <a:xfrm>
              <a:off x="5241" y="2421"/>
              <a:ext cx="127" cy="12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2" name="Oval 25"/>
            <p:cNvSpPr>
              <a:spLocks noChangeArrowheads="1"/>
            </p:cNvSpPr>
            <p:nvPr/>
          </p:nvSpPr>
          <p:spPr bwMode="auto">
            <a:xfrm>
              <a:off x="4704" y="2600"/>
              <a:ext cx="127" cy="12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3" name="Oval 26"/>
            <p:cNvSpPr>
              <a:spLocks noChangeArrowheads="1"/>
            </p:cNvSpPr>
            <p:nvPr/>
          </p:nvSpPr>
          <p:spPr bwMode="auto">
            <a:xfrm>
              <a:off x="4883" y="2600"/>
              <a:ext cx="127" cy="12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4" name="Oval 27"/>
            <p:cNvSpPr>
              <a:spLocks noChangeArrowheads="1"/>
            </p:cNvSpPr>
            <p:nvPr/>
          </p:nvSpPr>
          <p:spPr bwMode="auto">
            <a:xfrm>
              <a:off x="5062" y="2600"/>
              <a:ext cx="127" cy="12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5" name="Oval 28"/>
            <p:cNvSpPr>
              <a:spLocks noChangeArrowheads="1"/>
            </p:cNvSpPr>
            <p:nvPr/>
          </p:nvSpPr>
          <p:spPr bwMode="auto">
            <a:xfrm>
              <a:off x="5241" y="2600"/>
              <a:ext cx="127" cy="12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6" name="Oval 29"/>
            <p:cNvSpPr>
              <a:spLocks noChangeArrowheads="1"/>
            </p:cNvSpPr>
            <p:nvPr/>
          </p:nvSpPr>
          <p:spPr bwMode="auto">
            <a:xfrm>
              <a:off x="5420" y="2600"/>
              <a:ext cx="127" cy="128"/>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7" name="Oval 30"/>
            <p:cNvSpPr>
              <a:spLocks noChangeArrowheads="1"/>
            </p:cNvSpPr>
            <p:nvPr/>
          </p:nvSpPr>
          <p:spPr bwMode="auto">
            <a:xfrm>
              <a:off x="4704" y="2779"/>
              <a:ext cx="127" cy="127"/>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8" name="Oval 31"/>
            <p:cNvSpPr>
              <a:spLocks noChangeArrowheads="1"/>
            </p:cNvSpPr>
            <p:nvPr/>
          </p:nvSpPr>
          <p:spPr bwMode="auto">
            <a:xfrm>
              <a:off x="4883" y="2779"/>
              <a:ext cx="127" cy="127"/>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29" name="Oval 32"/>
            <p:cNvSpPr>
              <a:spLocks noChangeArrowheads="1"/>
            </p:cNvSpPr>
            <p:nvPr/>
          </p:nvSpPr>
          <p:spPr bwMode="auto">
            <a:xfrm>
              <a:off x="5062" y="2779"/>
              <a:ext cx="127" cy="127"/>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0" name="Oval 33"/>
            <p:cNvSpPr>
              <a:spLocks noChangeArrowheads="1"/>
            </p:cNvSpPr>
            <p:nvPr/>
          </p:nvSpPr>
          <p:spPr bwMode="auto">
            <a:xfrm>
              <a:off x="5241" y="2779"/>
              <a:ext cx="127" cy="127"/>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1" name="Oval 34"/>
            <p:cNvSpPr>
              <a:spLocks noChangeArrowheads="1"/>
            </p:cNvSpPr>
            <p:nvPr/>
          </p:nvSpPr>
          <p:spPr bwMode="auto">
            <a:xfrm>
              <a:off x="4704" y="2958"/>
              <a:ext cx="127" cy="127"/>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2" name="Oval 35"/>
            <p:cNvSpPr>
              <a:spLocks noChangeArrowheads="1"/>
            </p:cNvSpPr>
            <p:nvPr/>
          </p:nvSpPr>
          <p:spPr bwMode="auto">
            <a:xfrm>
              <a:off x="4883" y="2958"/>
              <a:ext cx="127" cy="127"/>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3" name="Oval 36"/>
            <p:cNvSpPr>
              <a:spLocks noChangeArrowheads="1"/>
            </p:cNvSpPr>
            <p:nvPr/>
          </p:nvSpPr>
          <p:spPr bwMode="auto">
            <a:xfrm>
              <a:off x="5062" y="2958"/>
              <a:ext cx="127" cy="127"/>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4" name="Oval 37"/>
            <p:cNvSpPr>
              <a:spLocks noChangeArrowheads="1"/>
            </p:cNvSpPr>
            <p:nvPr/>
          </p:nvSpPr>
          <p:spPr bwMode="auto">
            <a:xfrm>
              <a:off x="5241" y="2958"/>
              <a:ext cx="127" cy="127"/>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5" name="Oval 38"/>
            <p:cNvSpPr>
              <a:spLocks noChangeArrowheads="1"/>
            </p:cNvSpPr>
            <p:nvPr/>
          </p:nvSpPr>
          <p:spPr bwMode="auto">
            <a:xfrm>
              <a:off x="4883" y="3137"/>
              <a:ext cx="127" cy="127"/>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36" name="Oval 39"/>
            <p:cNvSpPr>
              <a:spLocks noChangeArrowheads="1"/>
            </p:cNvSpPr>
            <p:nvPr/>
          </p:nvSpPr>
          <p:spPr bwMode="auto">
            <a:xfrm>
              <a:off x="5241" y="3137"/>
              <a:ext cx="127" cy="127"/>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s-ES"/>
          </a:p>
        </p:txBody>
      </p:sp>
      <p:sp>
        <p:nvSpPr>
          <p:cNvPr id="5123" name="Rectangle 3"/>
          <p:cNvSpPr>
            <a:spLocks noGrp="1" noChangeArrowheads="1"/>
          </p:cNvSpPr>
          <p:nvPr>
            <p:ph type="ctrTitle"/>
          </p:nvPr>
        </p:nvSpPr>
        <p:spPr>
          <a:xfrm>
            <a:off x="315913" y="466725"/>
            <a:ext cx="6781800" cy="2133600"/>
          </a:xfrm>
        </p:spPr>
        <p:txBody>
          <a:bodyPr/>
          <a:lstStyle>
            <a:lvl1pPr algn="r">
              <a:defRPr sz="4800"/>
            </a:lvl1pPr>
          </a:lstStyle>
          <a:p>
            <a:pPr lvl="0"/>
            <a:r>
              <a:rPr lang="es-ES" altLang="en-US" noProof="0" smtClean="0"/>
              <a:t>Haga clic para cambiar el estilo de título	</a:t>
            </a:r>
          </a:p>
        </p:txBody>
      </p:sp>
      <p:sp>
        <p:nvSpPr>
          <p:cNvPr id="5124"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s-ES" altLang="en-US" noProof="0" smtClean="0"/>
              <a:t>Haga clic para modificar el estilo de subtítulo del patrón</a:t>
            </a:r>
          </a:p>
        </p:txBody>
      </p:sp>
      <p:sp>
        <p:nvSpPr>
          <p:cNvPr id="38" name="Rectangle 5"/>
          <p:cNvSpPr>
            <a:spLocks noGrp="1" noChangeArrowheads="1"/>
          </p:cNvSpPr>
          <p:nvPr>
            <p:ph type="dt" sz="half" idx="10"/>
          </p:nvPr>
        </p:nvSpPr>
        <p:spPr/>
        <p:txBody>
          <a:bodyPr/>
          <a:lstStyle>
            <a:lvl1pPr>
              <a:defRPr/>
            </a:lvl1pPr>
          </a:lstStyle>
          <a:p>
            <a:pPr>
              <a:defRPr/>
            </a:pPr>
            <a:endParaRPr lang="es-ES" altLang="en-US"/>
          </a:p>
        </p:txBody>
      </p:sp>
      <p:sp>
        <p:nvSpPr>
          <p:cNvPr id="39" name="Rectangle 6"/>
          <p:cNvSpPr>
            <a:spLocks noGrp="1" noChangeArrowheads="1"/>
          </p:cNvSpPr>
          <p:nvPr>
            <p:ph type="ftr" sz="quarter" idx="11"/>
          </p:nvPr>
        </p:nvSpPr>
        <p:spPr/>
        <p:txBody>
          <a:bodyPr/>
          <a:lstStyle>
            <a:lvl1pPr>
              <a:defRPr/>
            </a:lvl1pPr>
          </a:lstStyle>
          <a:p>
            <a:pPr>
              <a:defRPr/>
            </a:pPr>
            <a:endParaRPr lang="es-ES" altLang="en-US"/>
          </a:p>
        </p:txBody>
      </p:sp>
      <p:sp>
        <p:nvSpPr>
          <p:cNvPr id="40" name="Rectangle 7"/>
          <p:cNvSpPr>
            <a:spLocks noGrp="1" noChangeArrowheads="1"/>
          </p:cNvSpPr>
          <p:nvPr>
            <p:ph type="sldNum" sz="quarter" idx="12"/>
          </p:nvPr>
        </p:nvSpPr>
        <p:spPr/>
        <p:txBody>
          <a:bodyPr/>
          <a:lstStyle>
            <a:lvl1pPr>
              <a:defRPr/>
            </a:lvl1pPr>
          </a:lstStyle>
          <a:p>
            <a:pPr>
              <a:defRPr/>
            </a:pPr>
            <a:fld id="{74271B52-AA5C-4E60-9908-8FCDE9C30AA9}" type="slidenum">
              <a:rPr lang="es-ES" altLang="en-US"/>
              <a:pPr>
                <a:defRPr/>
              </a:pPr>
              <a:t>‹Nº›</a:t>
            </a:fld>
            <a:endParaRPr lang="es-E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573B50CB-FB31-4968-BD9D-FDCC0F0AE1D0}" type="slidenum">
              <a:rPr lang="es-ES" altLang="en-US"/>
              <a:pPr>
                <a:defRPr/>
              </a:pPr>
              <a:t>‹Nº›</a:t>
            </a:fld>
            <a:endParaRPr lang="es-E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122238"/>
            <a:ext cx="2057400" cy="6008687"/>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22238"/>
            <a:ext cx="6019800" cy="600868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B8C57C42-1739-40DA-A9B4-0BD4C1AA7EE2}" type="slidenum">
              <a:rPr lang="es-ES" altLang="en-US"/>
              <a:pPr>
                <a:defRPr/>
              </a:pPr>
              <a:t>‹Nº›</a:t>
            </a:fld>
            <a:endParaRPr lang="es-E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82E2816D-CEE5-453F-9FAD-E2FBA854287C}" type="slidenum">
              <a:rPr lang="es-ES" altLang="en-US"/>
              <a:pPr>
                <a:defRPr/>
              </a:pPr>
              <a:t>‹Nº›</a:t>
            </a:fld>
            <a:endParaRPr lang="es-E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56058945-D80A-4A7F-A1C3-65868249B91B}" type="slidenum">
              <a:rPr lang="es-ES" altLang="en-US"/>
              <a:pPr>
                <a:defRPr/>
              </a:pPr>
              <a:t>‹Nº›</a:t>
            </a:fld>
            <a:endParaRPr lang="es-E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BF954C84-DACF-45EB-9199-75C37395E50B}" type="slidenum">
              <a:rPr lang="es-ES" altLang="en-US"/>
              <a:pPr>
                <a:defRPr/>
              </a:pPr>
              <a:t>‹Nº›</a:t>
            </a:fld>
            <a:endParaRPr lang="es-E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9" name="Rectangle 7"/>
          <p:cNvSpPr>
            <a:spLocks noGrp="1" noChangeArrowheads="1"/>
          </p:cNvSpPr>
          <p:nvPr>
            <p:ph type="sldNum" sz="quarter" idx="12"/>
          </p:nvPr>
        </p:nvSpPr>
        <p:spPr>
          <a:ln/>
        </p:spPr>
        <p:txBody>
          <a:bodyPr/>
          <a:lstStyle>
            <a:lvl1pPr>
              <a:defRPr/>
            </a:lvl1pPr>
          </a:lstStyle>
          <a:p>
            <a:pPr>
              <a:defRPr/>
            </a:pPr>
            <a:fld id="{585C5836-DBF4-4DA3-A5E6-524FC5705896}" type="slidenum">
              <a:rPr lang="es-ES" altLang="en-US"/>
              <a:pPr>
                <a:defRPr/>
              </a:pPr>
              <a:t>‹Nº›</a:t>
            </a:fld>
            <a:endParaRPr lang="es-E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5" name="Rectangle 7"/>
          <p:cNvSpPr>
            <a:spLocks noGrp="1" noChangeArrowheads="1"/>
          </p:cNvSpPr>
          <p:nvPr>
            <p:ph type="sldNum" sz="quarter" idx="12"/>
          </p:nvPr>
        </p:nvSpPr>
        <p:spPr>
          <a:ln/>
        </p:spPr>
        <p:txBody>
          <a:bodyPr/>
          <a:lstStyle>
            <a:lvl1pPr>
              <a:defRPr/>
            </a:lvl1pPr>
          </a:lstStyle>
          <a:p>
            <a:pPr>
              <a:defRPr/>
            </a:pPr>
            <a:fld id="{8A7D05B3-E933-45B8-A52C-93FBDEED17AB}" type="slidenum">
              <a:rPr lang="es-ES" altLang="en-US"/>
              <a:pPr>
                <a:defRPr/>
              </a:pPr>
              <a:t>‹Nº›</a:t>
            </a:fld>
            <a:endParaRPr lang="es-E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4" name="Rectangle 7"/>
          <p:cNvSpPr>
            <a:spLocks noGrp="1" noChangeArrowheads="1"/>
          </p:cNvSpPr>
          <p:nvPr>
            <p:ph type="sldNum" sz="quarter" idx="12"/>
          </p:nvPr>
        </p:nvSpPr>
        <p:spPr>
          <a:ln/>
        </p:spPr>
        <p:txBody>
          <a:bodyPr/>
          <a:lstStyle>
            <a:lvl1pPr>
              <a:defRPr/>
            </a:lvl1pPr>
          </a:lstStyle>
          <a:p>
            <a:pPr>
              <a:defRPr/>
            </a:pPr>
            <a:fld id="{CA3E27B5-6527-4350-BA2C-53AD1FAB92C4}" type="slidenum">
              <a:rPr lang="es-ES" altLang="en-US"/>
              <a:pPr>
                <a:defRPr/>
              </a:pPr>
              <a:t>‹Nº›</a:t>
            </a:fld>
            <a:endParaRPr lang="es-E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241686C1-0DF3-4F51-BF3B-D1C2D0BBAF3B}" type="slidenum">
              <a:rPr lang="es-ES" altLang="en-US"/>
              <a:pPr>
                <a:defRPr/>
              </a:pPr>
              <a:t>‹Nº›</a:t>
            </a:fld>
            <a:endParaRPr lang="es-E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8F7E1532-B729-4BA9-B166-2B4D74FA0837}" type="slidenum">
              <a:rPr lang="es-ES" altLang="en-US"/>
              <a:pPr>
                <a:defRPr/>
              </a:pPr>
              <a:t>‹Nº›</a:t>
            </a:fld>
            <a:endParaRPr lang="es-E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s-ES"/>
          </a:p>
        </p:txBody>
      </p:sp>
      <p:sp>
        <p:nvSpPr>
          <p:cNvPr id="1027"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altLang="en-US" smtClean="0"/>
              <a:t>Haga clic para cambiar el estilo de título	</a:t>
            </a:r>
          </a:p>
        </p:txBody>
      </p:sp>
      <p:sp>
        <p:nvSpPr>
          <p:cNvPr id="1028"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4101" name="Rectangle 5"/>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lvl1pPr>
          </a:lstStyle>
          <a:p>
            <a:pPr>
              <a:defRPr/>
            </a:pPr>
            <a:endParaRPr lang="es-ES" altLang="en-US"/>
          </a:p>
        </p:txBody>
      </p:sp>
      <p:sp>
        <p:nvSpPr>
          <p:cNvPr id="4102" name="Rectangle 6"/>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s-ES" altLang="en-US"/>
          </a:p>
        </p:txBody>
      </p:sp>
      <p:sp>
        <p:nvSpPr>
          <p:cNvPr id="4103" name="Rectangle 7"/>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lvl1pPr>
          </a:lstStyle>
          <a:p>
            <a:pPr>
              <a:defRPr/>
            </a:pPr>
            <a:fld id="{94FC3F95-C31F-4BFC-8430-1154CF457F87}" type="slidenum">
              <a:rPr lang="es-ES" altLang="en-US"/>
              <a:pPr>
                <a:defRPr/>
              </a:pPr>
              <a:t>‹Nº›</a:t>
            </a:fld>
            <a:endParaRPr lang="es-ES" altLang="en-US"/>
          </a:p>
        </p:txBody>
      </p:sp>
      <p:grpSp>
        <p:nvGrpSpPr>
          <p:cNvPr id="1032" name="Group 8"/>
          <p:cNvGrpSpPr>
            <a:grpSpLocks/>
          </p:cNvGrpSpPr>
          <p:nvPr/>
        </p:nvGrpSpPr>
        <p:grpSpPr bwMode="auto">
          <a:xfrm>
            <a:off x="8153400" y="152400"/>
            <a:ext cx="792163" cy="1295400"/>
            <a:chOff x="5136" y="960"/>
            <a:chExt cx="528" cy="864"/>
          </a:xfrm>
        </p:grpSpPr>
        <p:sp>
          <p:nvSpPr>
            <p:cNvPr id="1033" name="Oval 9"/>
            <p:cNvSpPr>
              <a:spLocks noChangeArrowheads="1"/>
            </p:cNvSpPr>
            <p:nvPr/>
          </p:nvSpPr>
          <p:spPr bwMode="auto">
            <a:xfrm>
              <a:off x="5136" y="960"/>
              <a:ext cx="80" cy="80"/>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4" name="Oval 10"/>
            <p:cNvSpPr>
              <a:spLocks noChangeArrowheads="1"/>
            </p:cNvSpPr>
            <p:nvPr/>
          </p:nvSpPr>
          <p:spPr bwMode="auto">
            <a:xfrm>
              <a:off x="5248" y="960"/>
              <a:ext cx="79" cy="80"/>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5" name="Oval 11"/>
            <p:cNvSpPr>
              <a:spLocks noChangeArrowheads="1"/>
            </p:cNvSpPr>
            <p:nvPr/>
          </p:nvSpPr>
          <p:spPr bwMode="auto">
            <a:xfrm>
              <a:off x="5360" y="960"/>
              <a:ext cx="78" cy="80"/>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6" name="Oval 12"/>
            <p:cNvSpPr>
              <a:spLocks noChangeArrowheads="1"/>
            </p:cNvSpPr>
            <p:nvPr/>
          </p:nvSpPr>
          <p:spPr bwMode="auto">
            <a:xfrm>
              <a:off x="5136" y="1072"/>
              <a:ext cx="80" cy="7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7" name="Oval 13"/>
            <p:cNvSpPr>
              <a:spLocks noChangeArrowheads="1"/>
            </p:cNvSpPr>
            <p:nvPr/>
          </p:nvSpPr>
          <p:spPr bwMode="auto">
            <a:xfrm>
              <a:off x="5248" y="1072"/>
              <a:ext cx="79" cy="7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8" name="Oval 14"/>
            <p:cNvSpPr>
              <a:spLocks noChangeArrowheads="1"/>
            </p:cNvSpPr>
            <p:nvPr/>
          </p:nvSpPr>
          <p:spPr bwMode="auto">
            <a:xfrm>
              <a:off x="5360" y="1072"/>
              <a:ext cx="78" cy="7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39" name="Oval 15"/>
            <p:cNvSpPr>
              <a:spLocks noChangeArrowheads="1"/>
            </p:cNvSpPr>
            <p:nvPr/>
          </p:nvSpPr>
          <p:spPr bwMode="auto">
            <a:xfrm>
              <a:off x="5472" y="1072"/>
              <a:ext cx="78" cy="7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0" name="Oval 16"/>
            <p:cNvSpPr>
              <a:spLocks noChangeArrowheads="1"/>
            </p:cNvSpPr>
            <p:nvPr/>
          </p:nvSpPr>
          <p:spPr bwMode="auto">
            <a:xfrm>
              <a:off x="5136" y="1184"/>
              <a:ext cx="80" cy="7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1" name="Oval 17"/>
            <p:cNvSpPr>
              <a:spLocks noChangeArrowheads="1"/>
            </p:cNvSpPr>
            <p:nvPr/>
          </p:nvSpPr>
          <p:spPr bwMode="auto">
            <a:xfrm>
              <a:off x="5248" y="1184"/>
              <a:ext cx="79" cy="78"/>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2" name="Oval 18"/>
            <p:cNvSpPr>
              <a:spLocks noChangeArrowheads="1"/>
            </p:cNvSpPr>
            <p:nvPr/>
          </p:nvSpPr>
          <p:spPr bwMode="auto">
            <a:xfrm>
              <a:off x="5360" y="1184"/>
              <a:ext cx="78" cy="7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3" name="Oval 19"/>
            <p:cNvSpPr>
              <a:spLocks noChangeArrowheads="1"/>
            </p:cNvSpPr>
            <p:nvPr/>
          </p:nvSpPr>
          <p:spPr bwMode="auto">
            <a:xfrm>
              <a:off x="5472" y="1184"/>
              <a:ext cx="78" cy="78"/>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4" name="Oval 20"/>
            <p:cNvSpPr>
              <a:spLocks noChangeArrowheads="1"/>
            </p:cNvSpPr>
            <p:nvPr/>
          </p:nvSpPr>
          <p:spPr bwMode="auto">
            <a:xfrm>
              <a:off x="5584" y="1184"/>
              <a:ext cx="80" cy="7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5" name="Oval 21"/>
            <p:cNvSpPr>
              <a:spLocks noChangeArrowheads="1"/>
            </p:cNvSpPr>
            <p:nvPr/>
          </p:nvSpPr>
          <p:spPr bwMode="auto">
            <a:xfrm>
              <a:off x="5136" y="1296"/>
              <a:ext cx="80" cy="80"/>
            </a:xfrm>
            <a:prstGeom prst="ellipse">
              <a:avLst/>
            </a:prstGeom>
            <a:solidFill>
              <a:schemeClr val="tx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6" name="Oval 22"/>
            <p:cNvSpPr>
              <a:spLocks noChangeArrowheads="1"/>
            </p:cNvSpPr>
            <p:nvPr/>
          </p:nvSpPr>
          <p:spPr bwMode="auto">
            <a:xfrm>
              <a:off x="5248" y="1296"/>
              <a:ext cx="79" cy="80"/>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7" name="Oval 23"/>
            <p:cNvSpPr>
              <a:spLocks noChangeArrowheads="1"/>
            </p:cNvSpPr>
            <p:nvPr/>
          </p:nvSpPr>
          <p:spPr bwMode="auto">
            <a:xfrm>
              <a:off x="5360" y="1296"/>
              <a:ext cx="78" cy="80"/>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8" name="Oval 24"/>
            <p:cNvSpPr>
              <a:spLocks noChangeArrowheads="1"/>
            </p:cNvSpPr>
            <p:nvPr/>
          </p:nvSpPr>
          <p:spPr bwMode="auto">
            <a:xfrm>
              <a:off x="5472" y="1296"/>
              <a:ext cx="78" cy="80"/>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49" name="Oval 25"/>
            <p:cNvSpPr>
              <a:spLocks noChangeArrowheads="1"/>
            </p:cNvSpPr>
            <p:nvPr/>
          </p:nvSpPr>
          <p:spPr bwMode="auto">
            <a:xfrm>
              <a:off x="5136" y="1408"/>
              <a:ext cx="80" cy="80"/>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0" name="Oval 26"/>
            <p:cNvSpPr>
              <a:spLocks noChangeArrowheads="1"/>
            </p:cNvSpPr>
            <p:nvPr/>
          </p:nvSpPr>
          <p:spPr bwMode="auto">
            <a:xfrm>
              <a:off x="5248" y="1408"/>
              <a:ext cx="79" cy="80"/>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1" name="Oval 27"/>
            <p:cNvSpPr>
              <a:spLocks noChangeArrowheads="1"/>
            </p:cNvSpPr>
            <p:nvPr/>
          </p:nvSpPr>
          <p:spPr bwMode="auto">
            <a:xfrm>
              <a:off x="5360" y="1408"/>
              <a:ext cx="78" cy="80"/>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2" name="Oval 28"/>
            <p:cNvSpPr>
              <a:spLocks noChangeArrowheads="1"/>
            </p:cNvSpPr>
            <p:nvPr/>
          </p:nvSpPr>
          <p:spPr bwMode="auto">
            <a:xfrm>
              <a:off x="5472" y="1408"/>
              <a:ext cx="78" cy="80"/>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3" name="Oval 29"/>
            <p:cNvSpPr>
              <a:spLocks noChangeArrowheads="1"/>
            </p:cNvSpPr>
            <p:nvPr/>
          </p:nvSpPr>
          <p:spPr bwMode="auto">
            <a:xfrm>
              <a:off x="5584" y="1408"/>
              <a:ext cx="80" cy="80"/>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4" name="Oval 30"/>
            <p:cNvSpPr>
              <a:spLocks noChangeArrowheads="1"/>
            </p:cNvSpPr>
            <p:nvPr/>
          </p:nvSpPr>
          <p:spPr bwMode="auto">
            <a:xfrm>
              <a:off x="5136" y="1520"/>
              <a:ext cx="80" cy="79"/>
            </a:xfrm>
            <a:prstGeom prst="ellipse">
              <a:avLst/>
            </a:prstGeom>
            <a:solidFill>
              <a:schemeClr val="accent2"/>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5" name="Oval 31"/>
            <p:cNvSpPr>
              <a:spLocks noChangeArrowheads="1"/>
            </p:cNvSpPr>
            <p:nvPr/>
          </p:nvSpPr>
          <p:spPr bwMode="auto">
            <a:xfrm>
              <a:off x="5248" y="1520"/>
              <a:ext cx="79" cy="79"/>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6" name="Oval 32"/>
            <p:cNvSpPr>
              <a:spLocks noChangeArrowheads="1"/>
            </p:cNvSpPr>
            <p:nvPr/>
          </p:nvSpPr>
          <p:spPr bwMode="auto">
            <a:xfrm>
              <a:off x="5360" y="1520"/>
              <a:ext cx="78" cy="79"/>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7" name="Oval 33"/>
            <p:cNvSpPr>
              <a:spLocks noChangeArrowheads="1"/>
            </p:cNvSpPr>
            <p:nvPr/>
          </p:nvSpPr>
          <p:spPr bwMode="auto">
            <a:xfrm>
              <a:off x="5472" y="1520"/>
              <a:ext cx="78" cy="79"/>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8" name="Oval 34"/>
            <p:cNvSpPr>
              <a:spLocks noChangeArrowheads="1"/>
            </p:cNvSpPr>
            <p:nvPr/>
          </p:nvSpPr>
          <p:spPr bwMode="auto">
            <a:xfrm>
              <a:off x="5136" y="1632"/>
              <a:ext cx="80" cy="7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59" name="Oval 35"/>
            <p:cNvSpPr>
              <a:spLocks noChangeArrowheads="1"/>
            </p:cNvSpPr>
            <p:nvPr/>
          </p:nvSpPr>
          <p:spPr bwMode="auto">
            <a:xfrm>
              <a:off x="5248" y="1632"/>
              <a:ext cx="79" cy="78"/>
            </a:xfrm>
            <a:prstGeom prst="ellipse">
              <a:avLst/>
            </a:prstGeom>
            <a:solidFill>
              <a:schemeClr val="accent1"/>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60" name="Oval 36"/>
            <p:cNvSpPr>
              <a:spLocks noChangeArrowheads="1"/>
            </p:cNvSpPr>
            <p:nvPr/>
          </p:nvSpPr>
          <p:spPr bwMode="auto">
            <a:xfrm>
              <a:off x="5360" y="1632"/>
              <a:ext cx="78" cy="78"/>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61" name="Oval 37"/>
            <p:cNvSpPr>
              <a:spLocks noChangeArrowheads="1"/>
            </p:cNvSpPr>
            <p:nvPr/>
          </p:nvSpPr>
          <p:spPr bwMode="auto">
            <a:xfrm>
              <a:off x="5472" y="1632"/>
              <a:ext cx="78" cy="78"/>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62" name="Oval 38"/>
            <p:cNvSpPr>
              <a:spLocks noChangeArrowheads="1"/>
            </p:cNvSpPr>
            <p:nvPr/>
          </p:nvSpPr>
          <p:spPr bwMode="auto">
            <a:xfrm>
              <a:off x="5248" y="1744"/>
              <a:ext cx="79" cy="80"/>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sp>
          <p:nvSpPr>
            <p:cNvPr id="1063" name="Oval 39"/>
            <p:cNvSpPr>
              <a:spLocks noChangeArrowheads="1"/>
            </p:cNvSpPr>
            <p:nvPr/>
          </p:nvSpPr>
          <p:spPr bwMode="auto">
            <a:xfrm>
              <a:off x="5472" y="1744"/>
              <a:ext cx="78" cy="80"/>
            </a:xfrm>
            <a:prstGeom prst="ellipse">
              <a:avLst/>
            </a:prstGeom>
            <a:solidFill>
              <a:schemeClr val="folHlink"/>
            </a:solidFill>
            <a:ln>
              <a:noFill/>
            </a:ln>
            <a:effectLs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s-ES" altLang="es-ES" smtClean="0"/>
            </a:p>
          </p:txBody>
        </p:sp>
      </p:gr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s-ES" altLang="es-ES" sz="2800" dirty="0" smtClean="0"/>
              <a:t>ASPECTOS JURISPRUDENCIALES MÁS DESTACADOS DE LA PRUEBA EN EL PROCESO LABORAL</a:t>
            </a:r>
          </a:p>
        </p:txBody>
      </p:sp>
      <p:sp>
        <p:nvSpPr>
          <p:cNvPr id="3075" name="Rectangle 3"/>
          <p:cNvSpPr>
            <a:spLocks noGrp="1" noChangeArrowheads="1"/>
          </p:cNvSpPr>
          <p:nvPr>
            <p:ph type="subTitle" idx="1"/>
          </p:nvPr>
        </p:nvSpPr>
        <p:spPr/>
        <p:txBody>
          <a:bodyPr/>
          <a:lstStyle/>
          <a:p>
            <a:pPr eaLnBrk="1" hangingPunct="1"/>
            <a:r>
              <a:rPr lang="es-ES" altLang="es-ES" sz="2000" smtClean="0">
                <a:solidFill>
                  <a:srgbClr val="C00000"/>
                </a:solidFill>
              </a:rPr>
              <a:t>ESPECIAL COMENTARIO A LA STC DE 3 DE MARZO DE 2016 (CASO BERSHKA</a:t>
            </a:r>
            <a:r>
              <a:rPr lang="es-ES" altLang="es-ES" sz="2000" smtClean="0"/>
              <a:t>)</a:t>
            </a:r>
          </a:p>
          <a:p>
            <a:pPr eaLnBrk="1" hangingPunct="1"/>
            <a:r>
              <a:rPr lang="es-ES" altLang="es-ES" sz="2000" smtClean="0"/>
              <a:t>Faustino Cavas Martínez</a:t>
            </a:r>
          </a:p>
          <a:p>
            <a:pPr eaLnBrk="1" hangingPunct="1"/>
            <a:r>
              <a:rPr lang="es-ES" altLang="es-ES" sz="2000" smtClean="0"/>
              <a:t>Catedrático de Derecho del Trabajo y de la Seguridad Social</a:t>
            </a:r>
          </a:p>
          <a:p>
            <a:pPr eaLnBrk="1" hangingPunct="1"/>
            <a:r>
              <a:rPr lang="es-ES" altLang="es-ES" sz="2000" smtClean="0"/>
              <a:t>Universidad de Murcia</a:t>
            </a:r>
            <a:r>
              <a:rPr lang="es-ES" altLang="es-ES" sz="2800"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gn="just" eaLnBrk="1" hangingPunct="1"/>
            <a:r>
              <a:rPr lang="es-ES" altLang="es-ES" sz="2000" dirty="0" smtClean="0"/>
              <a:t>STC 39/2016, PLENO, DE 3 MARZO 2016: DEBILITACIÓN DEL DEBER DE INFORMACIÓN PREVIA EN LA PROTECCIÓN DE DATOS (II)</a:t>
            </a:r>
          </a:p>
        </p:txBody>
      </p:sp>
      <p:sp>
        <p:nvSpPr>
          <p:cNvPr id="12291" name="Rectangle 3"/>
          <p:cNvSpPr>
            <a:spLocks noGrp="1" noChangeArrowheads="1"/>
          </p:cNvSpPr>
          <p:nvPr>
            <p:ph type="body" idx="1"/>
          </p:nvPr>
        </p:nvSpPr>
        <p:spPr/>
        <p:txBody>
          <a:bodyPr/>
          <a:lstStyle/>
          <a:p>
            <a:pPr algn="just" eaLnBrk="1" hangingPunct="1">
              <a:lnSpc>
                <a:spcPct val="90000"/>
              </a:lnSpc>
              <a:buFont typeface="Wingdings" pitchFamily="2" charset="2"/>
              <a:buChar char="q"/>
            </a:pPr>
            <a:r>
              <a:rPr lang="es-ES" altLang="es-ES" sz="1800" dirty="0" smtClean="0"/>
              <a:t>El </a:t>
            </a:r>
            <a:r>
              <a:rPr lang="es-ES" altLang="es-ES" sz="1800" dirty="0" smtClean="0">
                <a:solidFill>
                  <a:srgbClr val="C00000"/>
                </a:solidFill>
              </a:rPr>
              <a:t>consentimiento </a:t>
            </a:r>
            <a:r>
              <a:rPr lang="es-ES" altLang="es-ES" sz="1800" dirty="0" smtClean="0"/>
              <a:t>del afectado es el elemento definidor del derecho a la protección de datos; excepciones (art. 6 LOPD).</a:t>
            </a:r>
          </a:p>
          <a:p>
            <a:pPr algn="just" eaLnBrk="1" hangingPunct="1">
              <a:lnSpc>
                <a:spcPct val="90000"/>
              </a:lnSpc>
              <a:buFont typeface="Wingdings" pitchFamily="2" charset="2"/>
              <a:buChar char="q"/>
            </a:pPr>
            <a:r>
              <a:rPr lang="es-ES" altLang="es-ES" sz="1800" dirty="0" smtClean="0"/>
              <a:t>El consentimiento del trabajador está </a:t>
            </a:r>
            <a:r>
              <a:rPr lang="es-ES" altLang="es-ES" sz="1800" dirty="0" smtClean="0">
                <a:solidFill>
                  <a:srgbClr val="C00000"/>
                </a:solidFill>
              </a:rPr>
              <a:t>implícito</a:t>
            </a:r>
            <a:r>
              <a:rPr lang="es-ES" altLang="es-ES" sz="1800" dirty="0" smtClean="0"/>
              <a:t> en la aceptación del contrato de trabajo (que incluye el poder dirección y control empresarial ex. art. 20.3 ET), no siendo necesaria su obtención siempre que el tratamiento de los datos sea para el mantenimiento y cumplimiento del contrato (control de la actividad laboral). Para cualquier otra finalidad extra-laboral sí sería necesario el consentimiento expreso.</a:t>
            </a:r>
          </a:p>
          <a:p>
            <a:pPr algn="just" eaLnBrk="1" hangingPunct="1">
              <a:lnSpc>
                <a:spcPct val="90000"/>
              </a:lnSpc>
              <a:buFont typeface="Wingdings" pitchFamily="2" charset="2"/>
              <a:buChar char="q"/>
            </a:pPr>
            <a:r>
              <a:rPr lang="es-ES" altLang="es-ES" sz="1800" dirty="0" smtClean="0"/>
              <a:t> El requisito de </a:t>
            </a:r>
            <a:r>
              <a:rPr lang="es-ES" altLang="es-ES" sz="1800" dirty="0" smtClean="0">
                <a:solidFill>
                  <a:srgbClr val="C00000"/>
                </a:solidFill>
              </a:rPr>
              <a:t>información </a:t>
            </a:r>
            <a:r>
              <a:rPr lang="es-ES" altLang="es-ES" sz="1800" dirty="0" smtClean="0"/>
              <a:t>al trabajador se cumple con la exhibición del </a:t>
            </a:r>
            <a:r>
              <a:rPr lang="es-ES" altLang="es-ES" sz="1800" dirty="0" smtClean="0">
                <a:solidFill>
                  <a:srgbClr val="C00000"/>
                </a:solidFill>
              </a:rPr>
              <a:t>distintivo informativo </a:t>
            </a:r>
            <a:r>
              <a:rPr lang="es-ES" altLang="es-ES" sz="1800" dirty="0" smtClean="0"/>
              <a:t>y la puesta a disposición de impresos donde se detalle la información prevista en el art. 5 LOPD, según Instrucción 1/2006 de la AEPD. No se exige información individual, concreta, expresa… sobre la finalidad laboral de las grabaciones (según STC 29/2013); es suficiente con la </a:t>
            </a:r>
            <a:r>
              <a:rPr lang="es-ES" altLang="es-ES" sz="1800" dirty="0" smtClean="0">
                <a:solidFill>
                  <a:srgbClr val="C00000"/>
                </a:solidFill>
              </a:rPr>
              <a:t>información general </a:t>
            </a:r>
            <a:r>
              <a:rPr lang="es-ES" altLang="es-ES" sz="1800" dirty="0" smtClean="0"/>
              <a:t>que se desprende del cartel anunciador. </a:t>
            </a:r>
          </a:p>
          <a:p>
            <a:pPr algn="just" eaLnBrk="1" hangingPunct="1">
              <a:lnSpc>
                <a:spcPct val="90000"/>
              </a:lnSpc>
              <a:buFont typeface="Wingdings" pitchFamily="2" charset="2"/>
              <a:buChar char="q"/>
            </a:pPr>
            <a:r>
              <a:rPr lang="es-ES" sz="1800" dirty="0" smtClean="0"/>
              <a:t>Como el trabajador conocía la existencia del sistema de video-vigilancia,  no era preciso especificar, más allá de la mera vigilancia, la finalidad exacta que se le ha asignado a ese control.</a:t>
            </a:r>
          </a:p>
          <a:p>
            <a:pPr algn="just" eaLnBrk="1" hangingPunct="1">
              <a:lnSpc>
                <a:spcPct val="90000"/>
              </a:lnSpc>
              <a:buFont typeface="Wingdings" pitchFamily="2" charset="2"/>
              <a:buChar char="q"/>
            </a:pPr>
            <a:endParaRPr lang="es-ES" altLang="es-ES" sz="2100" dirty="0" smtClean="0"/>
          </a:p>
          <a:p>
            <a:pPr algn="just" eaLnBrk="1" hangingPunct="1">
              <a:lnSpc>
                <a:spcPct val="90000"/>
              </a:lnSpc>
              <a:buFont typeface="Wingdings" pitchFamily="2" charset="2"/>
              <a:buChar char="q"/>
            </a:pPr>
            <a:endParaRPr lang="es-ES" altLang="es-ES" sz="2100" dirty="0" smtClean="0"/>
          </a:p>
          <a:p>
            <a:pPr eaLnBrk="1" hangingPunct="1">
              <a:lnSpc>
                <a:spcPct val="90000"/>
              </a:lnSpc>
              <a:buFont typeface="Wingdings" pitchFamily="2" charset="2"/>
              <a:buNone/>
            </a:pPr>
            <a:endParaRPr lang="es-ES" altLang="es-ES" sz="2100" dirty="0" smtClean="0"/>
          </a:p>
          <a:p>
            <a:pPr eaLnBrk="1" hangingPunct="1">
              <a:lnSpc>
                <a:spcPct val="90000"/>
              </a:lnSpc>
              <a:buFont typeface="Wingdings" pitchFamily="2" charset="2"/>
              <a:buNone/>
            </a:pPr>
            <a:endParaRPr lang="es-ES" altLang="es-ES" sz="2100" dirty="0" smtClean="0"/>
          </a:p>
          <a:p>
            <a:pPr eaLnBrk="1" hangingPunct="1">
              <a:lnSpc>
                <a:spcPct val="90000"/>
              </a:lnSpc>
              <a:buFont typeface="Wingdings" pitchFamily="2" charset="2"/>
              <a:buNone/>
            </a:pPr>
            <a:endParaRPr lang="es-ES" altLang="es-ES" sz="21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altLang="es-ES" sz="2000" dirty="0" smtClean="0"/>
              <a:t>STC 39/2016, PLENO, DE 3 MARZO 2016: DEBILITACIÓN DEL DEBER DE INFORMACIÓN PREVIA EN LA PROTECCIÓN DE DATOS (IV)</a:t>
            </a:r>
            <a:endParaRPr lang="es-ES" sz="2000" dirty="0"/>
          </a:p>
        </p:txBody>
      </p:sp>
      <p:sp>
        <p:nvSpPr>
          <p:cNvPr id="3" name="2 Marcador de contenido"/>
          <p:cNvSpPr>
            <a:spLocks noGrp="1"/>
          </p:cNvSpPr>
          <p:nvPr>
            <p:ph idx="1"/>
          </p:nvPr>
        </p:nvSpPr>
        <p:spPr/>
        <p:txBody>
          <a:bodyPr/>
          <a:lstStyle/>
          <a:p>
            <a:pPr algn="just">
              <a:buFont typeface="Wingdings" pitchFamily="2" charset="2"/>
              <a:buChar char="q"/>
            </a:pPr>
            <a:r>
              <a:rPr lang="es-ES" sz="1800" dirty="0" smtClean="0">
                <a:solidFill>
                  <a:srgbClr val="C00000"/>
                </a:solidFill>
              </a:rPr>
              <a:t>No existen derechos fundamentales absolutos</a:t>
            </a:r>
            <a:r>
              <a:rPr lang="es-ES" sz="1800" dirty="0" smtClean="0"/>
              <a:t>. En casos de deficiencia o inexistencia de información, el conflicto entre derechos exige aplicar un juicio de </a:t>
            </a:r>
            <a:r>
              <a:rPr lang="es-ES" sz="1800" dirty="0" smtClean="0">
                <a:solidFill>
                  <a:srgbClr val="C00000"/>
                </a:solidFill>
              </a:rPr>
              <a:t>ponderación </a:t>
            </a:r>
            <a:r>
              <a:rPr lang="es-ES" sz="1800" dirty="0" smtClean="0"/>
              <a:t>entre el derecho a la protección de datos y los derechos de propiedad y libertad de empresa de los arts. 33 y 38 CE (¿aunque se haya vulnerado el contenido esencial del derecho a la intimidad informática?¿el contenido esencial del DPD, del que forma el derecho a la información, es ponderable?). </a:t>
            </a:r>
          </a:p>
          <a:p>
            <a:pPr algn="just">
              <a:buFont typeface="Wingdings" pitchFamily="2" charset="2"/>
              <a:buChar char="q"/>
            </a:pPr>
            <a:r>
              <a:rPr lang="es-ES" sz="1800" dirty="0" smtClean="0"/>
              <a:t>Sobre vulneración del art. 18.1 CE: test de</a:t>
            </a:r>
            <a:r>
              <a:rPr lang="es-ES" sz="1800" dirty="0" smtClean="0">
                <a:solidFill>
                  <a:srgbClr val="C00000"/>
                </a:solidFill>
              </a:rPr>
              <a:t> proporcionalidad </a:t>
            </a:r>
            <a:r>
              <a:rPr lang="es-ES" sz="1800" dirty="0" smtClean="0"/>
              <a:t>sobre la medida de control adoptada, según STC 186/2000. La medida estaba justificada (sospechas fundadas de comisión de irregularidades); era idónea (verificar si algunos trabajadores cometían irregularidades sospechadas), necesaria (prueba de las irregularidades) y equilibrada (se limitó a la zona de la caja).  </a:t>
            </a:r>
          </a:p>
          <a:p>
            <a:pPr algn="just">
              <a:buFont typeface="Wingdings" pitchFamily="2" charset="2"/>
              <a:buChar char="q"/>
            </a:pPr>
            <a:r>
              <a:rPr lang="es-ES" sz="1800" dirty="0" smtClean="0">
                <a:solidFill>
                  <a:srgbClr val="C00000"/>
                </a:solidFill>
              </a:rPr>
              <a:t>Votos particulares </a:t>
            </a:r>
            <a:r>
              <a:rPr lang="es-ES" sz="1800" dirty="0" smtClean="0"/>
              <a:t>de los Magistrados Valdés </a:t>
            </a:r>
            <a:r>
              <a:rPr lang="es-ES" sz="1800" dirty="0" err="1" smtClean="0"/>
              <a:t>Dal-Ré</a:t>
            </a:r>
            <a:r>
              <a:rPr lang="es-ES" sz="1800" dirty="0" smtClean="0"/>
              <a:t> (al que se adhiere la magistrada </a:t>
            </a:r>
            <a:r>
              <a:rPr lang="es-ES" sz="1800" dirty="0" err="1" smtClean="0"/>
              <a:t>Asua</a:t>
            </a:r>
            <a:r>
              <a:rPr lang="es-ES" sz="1800" dirty="0" smtClean="0"/>
              <a:t> </a:t>
            </a:r>
            <a:r>
              <a:rPr lang="es-ES" sz="1800" dirty="0" err="1" smtClean="0"/>
              <a:t>Batarrita</a:t>
            </a:r>
            <a:r>
              <a:rPr lang="es-ES" sz="1800" dirty="0" smtClean="0"/>
              <a:t>) y </a:t>
            </a:r>
            <a:r>
              <a:rPr lang="es-ES" sz="1800" dirty="0" err="1" smtClean="0"/>
              <a:t>Xiol</a:t>
            </a:r>
            <a:r>
              <a:rPr lang="es-ES" sz="1800" dirty="0" smtClean="0"/>
              <a:t> Ríos.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just" eaLnBrk="1" hangingPunct="1"/>
            <a:r>
              <a:rPr lang="es-ES" altLang="es-ES" sz="2000" dirty="0" smtClean="0"/>
              <a:t>JURISPRUDENCIA APLICATIVA DE LA STC 39/2016:</a:t>
            </a:r>
            <a:br>
              <a:rPr lang="es-ES" altLang="es-ES" sz="2000" dirty="0" smtClean="0"/>
            </a:br>
            <a:r>
              <a:rPr lang="es-ES" altLang="es-ES" sz="2000" dirty="0" smtClean="0"/>
              <a:t>1. STS/IV de 7-7-2016, </a:t>
            </a:r>
            <a:r>
              <a:rPr lang="es-ES" altLang="es-ES" sz="2000" dirty="0" err="1" smtClean="0"/>
              <a:t>rcud</a:t>
            </a:r>
            <a:r>
              <a:rPr lang="es-ES" altLang="es-ES" sz="2000" dirty="0" smtClean="0"/>
              <a:t>. 630/2016. Supermercado Día. </a:t>
            </a:r>
          </a:p>
        </p:txBody>
      </p:sp>
      <p:sp>
        <p:nvSpPr>
          <p:cNvPr id="13315" name="Rectangle 3"/>
          <p:cNvSpPr>
            <a:spLocks noGrp="1" noChangeArrowheads="1"/>
          </p:cNvSpPr>
          <p:nvPr>
            <p:ph type="body" idx="1"/>
          </p:nvPr>
        </p:nvSpPr>
        <p:spPr/>
        <p:txBody>
          <a:bodyPr/>
          <a:lstStyle/>
          <a:p>
            <a:pPr algn="just" eaLnBrk="1" hangingPunct="1">
              <a:lnSpc>
                <a:spcPct val="90000"/>
              </a:lnSpc>
              <a:buFont typeface="Wingdings" pitchFamily="2" charset="2"/>
              <a:buChar char="q"/>
            </a:pPr>
            <a:r>
              <a:rPr lang="es-ES" sz="1800" dirty="0" smtClean="0"/>
              <a:t>Trabajadora que presta servicios como auxiliar de caja en un supermercado accede a la zona denominada de “reserva” destinada a almacenar, y consume en ella dos paquetes de lomo </a:t>
            </a:r>
            <a:r>
              <a:rPr lang="es-ES" sz="1800" dirty="0" err="1" smtClean="0"/>
              <a:t>loncheado</a:t>
            </a:r>
            <a:r>
              <a:rPr lang="es-ES" sz="1800" dirty="0" smtClean="0"/>
              <a:t> que había introducido en sendos paquetes de cartón. </a:t>
            </a:r>
          </a:p>
          <a:p>
            <a:pPr algn="just" eaLnBrk="1" hangingPunct="1">
              <a:lnSpc>
                <a:spcPct val="90000"/>
              </a:lnSpc>
              <a:buFont typeface="Wingdings" pitchFamily="2" charset="2"/>
              <a:buChar char="q"/>
            </a:pPr>
            <a:r>
              <a:rPr lang="es-ES" sz="1800" dirty="0" smtClean="0"/>
              <a:t>La zona se hallaba provista de cámaras, debidamente identificadas y su existencia era conocida por el personal. </a:t>
            </a:r>
          </a:p>
          <a:p>
            <a:pPr algn="just" eaLnBrk="1" hangingPunct="1">
              <a:lnSpc>
                <a:spcPct val="90000"/>
              </a:lnSpc>
              <a:buFont typeface="Wingdings" pitchFamily="2" charset="2"/>
              <a:buChar char="q"/>
            </a:pPr>
            <a:r>
              <a:rPr lang="es-ES" sz="1800" dirty="0" smtClean="0"/>
              <a:t>La trabajadora no fue expresamente advertida de que las grabaciones podían ser utilizadas con fines disciplinarios.   </a:t>
            </a:r>
          </a:p>
          <a:p>
            <a:pPr algn="just" eaLnBrk="1" hangingPunct="1">
              <a:lnSpc>
                <a:spcPct val="90000"/>
              </a:lnSpc>
              <a:buFont typeface="Wingdings" pitchFamily="2" charset="2"/>
              <a:buChar char="q"/>
            </a:pPr>
            <a:r>
              <a:rPr lang="es-ES" sz="1800" dirty="0" smtClean="0"/>
              <a:t>La Sala remarca las diferencias existentes entre las situaciones de que se ocupan respectivamente la STC 29/2013 y la STC 39/2016. </a:t>
            </a:r>
          </a:p>
          <a:p>
            <a:pPr algn="just" eaLnBrk="1" hangingPunct="1">
              <a:lnSpc>
                <a:spcPct val="90000"/>
              </a:lnSpc>
              <a:buFont typeface="Wingdings" pitchFamily="2" charset="2"/>
              <a:buChar char="q"/>
            </a:pPr>
            <a:r>
              <a:rPr lang="es-ES" sz="1800" dirty="0" smtClean="0"/>
              <a:t>Ante la existencia de múltiples pérdidas la empresa decidió instalar cámaras en la mayor parte  del centro de trabajo, lo que “sugiere una finalidad protectora del patrimonio empresarial”.</a:t>
            </a:r>
          </a:p>
          <a:p>
            <a:pPr algn="just" eaLnBrk="1" hangingPunct="1">
              <a:lnSpc>
                <a:spcPct val="90000"/>
              </a:lnSpc>
              <a:buFont typeface="Wingdings" pitchFamily="2" charset="2"/>
              <a:buChar char="q"/>
            </a:pPr>
            <a:r>
              <a:rPr lang="es-ES" sz="1800" dirty="0" smtClean="0"/>
              <a:t>Uso apropiado de la video-vigilancia implantada ya que la consecución de su objetivo se ha ajustado a las exigencias razonables de respeto a la intimidad de la persona al tiempo que no le crean una situación de indefensión pues los actos por lo que se sanciona tienen lugar en un marco de riesgo asumido.</a:t>
            </a:r>
          </a:p>
          <a:p>
            <a:pPr algn="just" eaLnBrk="1" hangingPunct="1">
              <a:lnSpc>
                <a:spcPct val="90000"/>
              </a:lnSpc>
              <a:buFont typeface="Wingdings" pitchFamily="2" charset="2"/>
              <a:buChar char="q"/>
            </a:pPr>
            <a:endParaRPr lang="es-ES" sz="1800" dirty="0" smtClean="0"/>
          </a:p>
          <a:p>
            <a:pPr algn="just" eaLnBrk="1" hangingPunct="1">
              <a:lnSpc>
                <a:spcPct val="90000"/>
              </a:lnSpc>
              <a:buFont typeface="Wingdings" pitchFamily="2" charset="2"/>
              <a:buChar char="q"/>
            </a:pPr>
            <a:endParaRPr lang="es-ES" sz="2400" dirty="0" smtClean="0"/>
          </a:p>
          <a:p>
            <a:pPr algn="just" eaLnBrk="1" hangingPunct="1">
              <a:lnSpc>
                <a:spcPct val="90000"/>
              </a:lnSpc>
              <a:buNone/>
            </a:pPr>
            <a:r>
              <a:rPr lang="es-ES" altLang="es-ES" sz="2100" dirty="0" smtClean="0"/>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2. STS/IV, Pleno, de 31-1-2017, </a:t>
            </a:r>
            <a:r>
              <a:rPr lang="es-ES" dirty="0" err="1" smtClean="0"/>
              <a:t>rec</a:t>
            </a:r>
            <a:r>
              <a:rPr lang="es-ES" dirty="0" smtClean="0"/>
              <a:t>. 3331/2015.</a:t>
            </a:r>
            <a:endParaRPr lang="es-ES" dirty="0"/>
          </a:p>
        </p:txBody>
      </p:sp>
      <p:sp>
        <p:nvSpPr>
          <p:cNvPr id="3" name="2 Marcador de contenido"/>
          <p:cNvSpPr>
            <a:spLocks noGrp="1"/>
          </p:cNvSpPr>
          <p:nvPr>
            <p:ph idx="1"/>
          </p:nvPr>
        </p:nvSpPr>
        <p:spPr>
          <a:xfrm>
            <a:off x="395536" y="1719263"/>
            <a:ext cx="8229600" cy="4411662"/>
          </a:xfrm>
        </p:spPr>
        <p:txBody>
          <a:bodyPr/>
          <a:lstStyle/>
          <a:p>
            <a:pPr algn="just"/>
            <a:r>
              <a:rPr lang="es-ES" sz="1800" dirty="0" smtClean="0"/>
              <a:t>Trabajador presta servicios como dependiente en supermercado, dotado de un  sistema de video-vigilancia </a:t>
            </a:r>
            <a:r>
              <a:rPr lang="es-ES" sz="1800" i="1" dirty="0" smtClean="0"/>
              <a:t>por razones de seguridad</a:t>
            </a:r>
            <a:r>
              <a:rPr lang="es-ES" sz="1800" dirty="0" smtClean="0"/>
              <a:t>, cuya existencia el trabajador conoce (cámaras visibles e identificadas) pero sin ser informado expresamente del destino que pudiera darse a las imágenes o que pudieran ser utilizadas en su contra.</a:t>
            </a:r>
          </a:p>
          <a:p>
            <a:pPr algn="just"/>
            <a:r>
              <a:rPr lang="es-ES" sz="1800" dirty="0" smtClean="0"/>
              <a:t>Se le despide por transgresión de la buena fe contractual, abuso de confianza, fraude y deslealtad, por haber manipulado tickets de compra y hurtado diversas cantidades.</a:t>
            </a:r>
          </a:p>
          <a:p>
            <a:pPr algn="just"/>
            <a:r>
              <a:rPr lang="es-ES" sz="1800" dirty="0" smtClean="0"/>
              <a:t>El Juzgado declara improcedente el despido porque inadmite la prueba </a:t>
            </a:r>
            <a:r>
              <a:rPr lang="es-ES" sz="1800" dirty="0" err="1" smtClean="0"/>
              <a:t>videográfica</a:t>
            </a:r>
            <a:r>
              <a:rPr lang="es-ES" sz="1800" dirty="0" smtClean="0"/>
              <a:t>. El TSJ desestima el recurso planteado por la empresa.</a:t>
            </a:r>
          </a:p>
          <a:p>
            <a:pPr algn="just"/>
            <a:r>
              <a:rPr lang="es-ES" sz="1800" b="1" dirty="0" smtClean="0"/>
              <a:t>Inexistencia vulneración DPDP</a:t>
            </a:r>
            <a:r>
              <a:rPr lang="es-ES" sz="1800" dirty="0" smtClean="0"/>
              <a:t>.  Medida j</a:t>
            </a:r>
            <a:r>
              <a:rPr lang="es-ES" sz="1800" dirty="0" smtClean="0">
                <a:solidFill>
                  <a:srgbClr val="C00000"/>
                </a:solidFill>
              </a:rPr>
              <a:t>ustificada</a:t>
            </a:r>
            <a:r>
              <a:rPr lang="es-ES" sz="1800" dirty="0" smtClean="0"/>
              <a:t> por razones de seguridad,  “expresión amplia que incluye la vigilancia de actos ilícitos de los empleados y de terceros” pero excluye otro tipo control laboral (ausencias del puesto, conversaciones con compañeros…), </a:t>
            </a:r>
            <a:r>
              <a:rPr lang="es-ES" sz="1800" dirty="0" smtClean="0">
                <a:solidFill>
                  <a:srgbClr val="C00000"/>
                </a:solidFill>
              </a:rPr>
              <a:t>idónea</a:t>
            </a:r>
            <a:r>
              <a:rPr lang="es-ES" sz="1800" dirty="0" smtClean="0"/>
              <a:t> (control de cobros y de la caja en el caso concreto), </a:t>
            </a:r>
            <a:r>
              <a:rPr lang="es-ES" sz="1800" dirty="0" smtClean="0">
                <a:solidFill>
                  <a:srgbClr val="C00000"/>
                </a:solidFill>
              </a:rPr>
              <a:t>necesaria y proporcionada</a:t>
            </a:r>
            <a:r>
              <a:rPr lang="es-ES" sz="1800" dirty="0" smtClean="0"/>
              <a:t>.</a:t>
            </a:r>
          </a:p>
          <a:p>
            <a:pPr algn="just"/>
            <a:endParaRPr lang="es-ES" sz="18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800" dirty="0" smtClean="0"/>
              <a:t>2. STS/IV, Pleno, de 1-2-2017, </a:t>
            </a:r>
            <a:r>
              <a:rPr lang="es-ES" sz="2800" dirty="0" err="1" smtClean="0"/>
              <a:t>rcud</a:t>
            </a:r>
            <a:r>
              <a:rPr lang="es-ES" sz="2800" dirty="0" smtClean="0"/>
              <a:t>. 3252/2015</a:t>
            </a:r>
            <a:endParaRPr lang="es-ES" sz="2800" dirty="0"/>
          </a:p>
        </p:txBody>
      </p:sp>
      <p:sp>
        <p:nvSpPr>
          <p:cNvPr id="3" name="2 Marcador de contenido"/>
          <p:cNvSpPr>
            <a:spLocks noGrp="1"/>
          </p:cNvSpPr>
          <p:nvPr>
            <p:ph idx="1"/>
          </p:nvPr>
        </p:nvSpPr>
        <p:spPr/>
        <p:txBody>
          <a:bodyPr/>
          <a:lstStyle/>
          <a:p>
            <a:pPr algn="just"/>
            <a:r>
              <a:rPr lang="es-ES" sz="2000" dirty="0" smtClean="0"/>
              <a:t>Dependienta de otro establecimiento comercial que es despedida por trasgresión de la buena fe contractual, fraude, deslealtad y abuso de confianza, mediante manipulación de tickets y presunta sustracción de diferentes cantidades.</a:t>
            </a:r>
          </a:p>
          <a:p>
            <a:pPr algn="just"/>
            <a:r>
              <a:rPr lang="es-ES" sz="2000" dirty="0" smtClean="0"/>
              <a:t>Centro de trabajo dotado de sistema de video-vigilancia declarado ante la AEPD para prevenir robos y otros delitos.</a:t>
            </a:r>
          </a:p>
          <a:p>
            <a:pPr algn="just"/>
            <a:r>
              <a:rPr lang="es-ES" sz="2000" dirty="0" smtClean="0"/>
              <a:t>La trabajadora conoce la existencia de las cámaras pero no es informada del destino que pudiera darse a las imágenes o que pudieran ser utilizadas en su contra.</a:t>
            </a:r>
          </a:p>
          <a:p>
            <a:pPr algn="just"/>
            <a:r>
              <a:rPr lang="es-ES" sz="2000" dirty="0" smtClean="0"/>
              <a:t>No se solicitó autorización judicial para el uso de las imágenes grabadas en disco duro y obtenidas mediante vigilancia.</a:t>
            </a:r>
          </a:p>
          <a:p>
            <a:pPr algn="just"/>
            <a:r>
              <a:rPr lang="es-ES" sz="2000" dirty="0" smtClean="0"/>
              <a:t>Fundamentación jurídica idéntica a la STS 31-1-2017.</a:t>
            </a:r>
            <a:endParaRPr lang="es-E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800" dirty="0" smtClean="0"/>
              <a:t>3. STS/IV de 2-2-2017, </a:t>
            </a:r>
            <a:r>
              <a:rPr lang="es-ES" sz="2800" dirty="0" err="1" smtClean="0"/>
              <a:t>rcud</a:t>
            </a:r>
            <a:r>
              <a:rPr lang="es-ES" sz="2800" dirty="0" smtClean="0"/>
              <a:t>. 554/2016. </a:t>
            </a:r>
            <a:endParaRPr lang="es-ES" sz="2800" dirty="0"/>
          </a:p>
        </p:txBody>
      </p:sp>
      <p:sp>
        <p:nvSpPr>
          <p:cNvPr id="3" name="2 Marcador de contenido"/>
          <p:cNvSpPr>
            <a:spLocks noGrp="1"/>
          </p:cNvSpPr>
          <p:nvPr>
            <p:ph idx="1"/>
          </p:nvPr>
        </p:nvSpPr>
        <p:spPr/>
        <p:txBody>
          <a:bodyPr/>
          <a:lstStyle/>
          <a:p>
            <a:pPr algn="just"/>
            <a:r>
              <a:rPr lang="es-ES" sz="1800" dirty="0" smtClean="0"/>
              <a:t>Director técnico de un gimnasio que es despedido por cometer diversas irregularidades, constatadas a través de cámaras de video-vigilancia instaladas en el acceso y espacios públicos del gimnasio (excepto vestuarios y aseos).</a:t>
            </a:r>
          </a:p>
          <a:p>
            <a:pPr algn="just"/>
            <a:r>
              <a:rPr lang="es-ES" sz="1800" dirty="0" smtClean="0"/>
              <a:t>La autorización concedida por AEPD no contempla su uso con fines de control laboral ni posible utilización disciplinaria.</a:t>
            </a:r>
          </a:p>
          <a:p>
            <a:pPr algn="just"/>
            <a:r>
              <a:rPr lang="es-ES" sz="1800" dirty="0" smtClean="0"/>
              <a:t>Los trabajadores no han sido informados de dicha posibilidad, pero conocen la existencia de las cámaras. </a:t>
            </a:r>
          </a:p>
          <a:p>
            <a:pPr algn="just"/>
            <a:r>
              <a:rPr lang="es-ES" sz="1800" dirty="0" smtClean="0"/>
              <a:t>Trabajador acreedor a una mayor atención por las quejas emitidas por sus compañeros.</a:t>
            </a:r>
          </a:p>
          <a:p>
            <a:pPr algn="just"/>
            <a:r>
              <a:rPr lang="es-ES" sz="1800" dirty="0" smtClean="0"/>
              <a:t>Aplicación doctrina STC 39/2016. Uso razonable y proporcionado de la videocámara, sin que por el lugar de instalación ni por las circunstancias de tiempo y lugar se hayan lesionado el derecho al honor ni a la intimidad personal o familiar del trabajador, máxime sabiendo éste que estaba siendo grabado (lo que excluye el factor sorpresa) y ya había sido objeto de sanción anteriormente.</a:t>
            </a:r>
          </a:p>
          <a:p>
            <a:pPr algn="just"/>
            <a:endParaRPr lang="es-ES" sz="18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400" dirty="0" smtClean="0"/>
              <a:t>¿ES RESPETUOSA CON EL DPDP LA DOCTRINA DEL TC Y DEL TS?</a:t>
            </a:r>
            <a:endParaRPr lang="es-ES" sz="2400" dirty="0"/>
          </a:p>
        </p:txBody>
      </p:sp>
      <p:sp>
        <p:nvSpPr>
          <p:cNvPr id="3" name="2 Marcador de contenido"/>
          <p:cNvSpPr>
            <a:spLocks noGrp="1"/>
          </p:cNvSpPr>
          <p:nvPr>
            <p:ph idx="1"/>
          </p:nvPr>
        </p:nvSpPr>
        <p:spPr/>
        <p:txBody>
          <a:bodyPr/>
          <a:lstStyle/>
          <a:p>
            <a:pPr algn="just"/>
            <a:r>
              <a:rPr lang="es-ES" sz="1800" dirty="0" smtClean="0">
                <a:solidFill>
                  <a:srgbClr val="C00000"/>
                </a:solidFill>
              </a:rPr>
              <a:t>Banalización</a:t>
            </a:r>
            <a:r>
              <a:rPr lang="es-ES" sz="1800" dirty="0" smtClean="0"/>
              <a:t> del derecho a la protección de datos personales (DPDP) al rebajarse tanto el deber de información.</a:t>
            </a:r>
          </a:p>
          <a:p>
            <a:pPr algn="just"/>
            <a:r>
              <a:rPr lang="es-ES" sz="1800" dirty="0" smtClean="0"/>
              <a:t>Se priva a los trabajadores del </a:t>
            </a:r>
            <a:r>
              <a:rPr lang="es-ES" sz="1800" dirty="0" smtClean="0">
                <a:solidFill>
                  <a:srgbClr val="C00000"/>
                </a:solidFill>
              </a:rPr>
              <a:t>derecho a la necesaria información clara, precisa y específica</a:t>
            </a:r>
            <a:r>
              <a:rPr lang="es-ES" sz="1800" dirty="0" smtClean="0"/>
              <a:t>, que es contenido esencial del derecho a la protección de datos (art. 5 LOPD). ¿Suficiente el criterio de la AEPD en Instrucción 1/2006?.</a:t>
            </a:r>
          </a:p>
          <a:p>
            <a:pPr algn="just"/>
            <a:r>
              <a:rPr lang="es-ES" sz="1800" dirty="0" smtClean="0"/>
              <a:t>¿Compatible con las exigencias informativas y de transparencia de la </a:t>
            </a:r>
            <a:r>
              <a:rPr lang="es-ES" sz="1800" dirty="0" smtClean="0">
                <a:solidFill>
                  <a:srgbClr val="C00000"/>
                </a:solidFill>
              </a:rPr>
              <a:t>Directiva 95/46 </a:t>
            </a:r>
            <a:r>
              <a:rPr lang="es-ES" sz="1800" dirty="0" smtClean="0"/>
              <a:t>y, a partir mayo 2018, del </a:t>
            </a:r>
            <a:r>
              <a:rPr lang="es-ES" sz="1800" dirty="0" smtClean="0">
                <a:solidFill>
                  <a:srgbClr val="C00000"/>
                </a:solidFill>
              </a:rPr>
              <a:t>Reglamento 679/2016</a:t>
            </a:r>
            <a:r>
              <a:rPr lang="es-ES" sz="1800" dirty="0" smtClean="0"/>
              <a:t>, de 27 abril de la UE sobre Protección de Datos? </a:t>
            </a:r>
          </a:p>
          <a:p>
            <a:pPr algn="just"/>
            <a:r>
              <a:rPr lang="es-ES" sz="1800" dirty="0" smtClean="0"/>
              <a:t>Tampoco favorece a las empresas, pues la STC 39/2016 parece exigir el requisito de información previa (aunque solo sea colocando el distintivo informativo) para proceder a todo tipo de grabación ¿también para la instalación de cámaras ocultas y temporales ante sospechas fundadas de comisión de irregularidades? La información previa haría inútil la medida y puede que no exista otro medio de probar el incumplimiento. ¿Aplicación del art. 90.4 LRJS y exigencia autorización judicial?</a:t>
            </a:r>
          </a:p>
          <a:p>
            <a:endParaRPr lang="es-E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000" dirty="0" smtClean="0"/>
              <a:t>SENTENCIA TEDH, Sala Cuarta, de 12-1-2016 (</a:t>
            </a:r>
            <a:r>
              <a:rPr lang="es-ES" sz="2000" dirty="0" err="1" smtClean="0"/>
              <a:t>Barbulescu</a:t>
            </a:r>
            <a:r>
              <a:rPr lang="es-ES" sz="2000" dirty="0" smtClean="0"/>
              <a:t> I). Protección del trabajador frente al control empresarial de las comunicaciones electrónicas</a:t>
            </a:r>
            <a:endParaRPr lang="es-ES" sz="2000" dirty="0"/>
          </a:p>
        </p:txBody>
      </p:sp>
      <p:sp>
        <p:nvSpPr>
          <p:cNvPr id="3" name="2 Marcador de contenido"/>
          <p:cNvSpPr>
            <a:spLocks noGrp="1"/>
          </p:cNvSpPr>
          <p:nvPr>
            <p:ph idx="1"/>
          </p:nvPr>
        </p:nvSpPr>
        <p:spPr/>
        <p:txBody>
          <a:bodyPr/>
          <a:lstStyle/>
          <a:p>
            <a:pPr algn="just">
              <a:spcBef>
                <a:spcPts val="0"/>
              </a:spcBef>
            </a:pPr>
            <a:r>
              <a:rPr lang="es-ES" sz="1800" dirty="0" smtClean="0"/>
              <a:t>Trabajador que a petición de su empresa se abre una cuenta de </a:t>
            </a:r>
            <a:r>
              <a:rPr lang="es-ES" sz="1800" dirty="0" err="1" smtClean="0"/>
              <a:t>Yahoo</a:t>
            </a:r>
            <a:r>
              <a:rPr lang="es-ES" sz="1800" dirty="0" smtClean="0"/>
              <a:t> Messenger para contactar con clientes (uso profesional).</a:t>
            </a:r>
          </a:p>
          <a:p>
            <a:pPr algn="just">
              <a:spcBef>
                <a:spcPts val="0"/>
              </a:spcBef>
            </a:pPr>
            <a:r>
              <a:rPr lang="es-ES" sz="1800" dirty="0" smtClean="0"/>
              <a:t>Cuando es contratado se le advierte de que no puede utilizar recursos tecnológicos de la empresa para usos personales. </a:t>
            </a:r>
          </a:p>
          <a:p>
            <a:pPr algn="just">
              <a:spcBef>
                <a:spcPts val="0"/>
              </a:spcBef>
            </a:pPr>
            <a:r>
              <a:rPr lang="es-ES" sz="1800" dirty="0" smtClean="0"/>
              <a:t>La  empresa monitoriza comunicaciones electrónicas y comprueba que ha utilizado la cuenta corporativa para fines privados (comunicarse con hermano y novia). El trabajador lo niega pero la empresa le presenta transcripción de dichos mensajes . Es despedido.</a:t>
            </a:r>
          </a:p>
          <a:p>
            <a:pPr algn="just">
              <a:spcBef>
                <a:spcPts val="0"/>
              </a:spcBef>
            </a:pPr>
            <a:r>
              <a:rPr lang="es-ES" sz="1800" dirty="0" smtClean="0"/>
              <a:t>El trabajador reclama la anulación del despido alegando vulneración de la Constitución y del Código Penal de Rumanía. Los tribunales rumanos dan la razón a la empresa.</a:t>
            </a:r>
          </a:p>
          <a:p>
            <a:pPr algn="just">
              <a:spcBef>
                <a:spcPts val="0"/>
              </a:spcBef>
            </a:pPr>
            <a:r>
              <a:rPr lang="es-ES" sz="1800" dirty="0" smtClean="0"/>
              <a:t>Acude al TEDH, alegando vulneración del art. 8 del CEDH (respeto a la vida privada y la correspondencia). </a:t>
            </a:r>
          </a:p>
          <a:p>
            <a:pPr algn="just">
              <a:spcBef>
                <a:spcPts val="0"/>
              </a:spcBef>
            </a:pPr>
            <a:r>
              <a:rPr lang="es-ES" sz="1800" dirty="0" smtClean="0"/>
              <a:t>El TEDH, en primera instancia, da la razón a la empresa y al Estado rumano: “no es irrazonable que un empleador desee verificar que el trabajador está trabajando, desarrollando su tarea profesional,  en las horas de trabajo”. Voto particular de un magistrado portugués.</a:t>
            </a:r>
          </a:p>
          <a:p>
            <a:pPr algn="just">
              <a:spcBef>
                <a:spcPts val="0"/>
              </a:spcBef>
            </a:pPr>
            <a:endParaRPr lang="es-ES" sz="1800" dirty="0" smtClean="0"/>
          </a:p>
          <a:p>
            <a:pPr algn="just">
              <a:spcBef>
                <a:spcPts val="0"/>
              </a:spcBef>
            </a:pPr>
            <a:endParaRPr lang="es-ES" sz="1800" dirty="0" smtClean="0"/>
          </a:p>
          <a:p>
            <a:endParaRPr lang="es-ES" dirty="0" smtClean="0"/>
          </a:p>
          <a:p>
            <a:endParaRPr lang="es-E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800" dirty="0" smtClean="0"/>
              <a:t>SENTENCIA TEDH, Gran Sala, de 5-9-2017 (</a:t>
            </a:r>
            <a:r>
              <a:rPr lang="es-ES" sz="2800" dirty="0" err="1" smtClean="0"/>
              <a:t>Barbulescu</a:t>
            </a:r>
            <a:r>
              <a:rPr lang="es-ES" sz="2800" dirty="0" smtClean="0"/>
              <a:t> II)</a:t>
            </a:r>
            <a:endParaRPr lang="es-ES" sz="2800" dirty="0"/>
          </a:p>
        </p:txBody>
      </p:sp>
      <p:sp>
        <p:nvSpPr>
          <p:cNvPr id="3" name="2 Marcador de contenido"/>
          <p:cNvSpPr>
            <a:spLocks noGrp="1"/>
          </p:cNvSpPr>
          <p:nvPr>
            <p:ph idx="1"/>
          </p:nvPr>
        </p:nvSpPr>
        <p:spPr/>
        <p:txBody>
          <a:bodyPr/>
          <a:lstStyle/>
          <a:p>
            <a:r>
              <a:rPr lang="es-ES" sz="1800" dirty="0" smtClean="0"/>
              <a:t>Anula STEDH de 12-1-2016. Voto particular conjunto.</a:t>
            </a:r>
          </a:p>
          <a:p>
            <a:pPr algn="just"/>
            <a:r>
              <a:rPr lang="es-ES" sz="1800" dirty="0" smtClean="0"/>
              <a:t>Para determinar si se ha infringido el art. 8 del CEDH, la Gran Sala mantiene que deben hacerse las siguientes preguntas:</a:t>
            </a:r>
          </a:p>
          <a:p>
            <a:pPr lvl="1" algn="just"/>
            <a:r>
              <a:rPr lang="es-ES" sz="1800" dirty="0" smtClean="0"/>
              <a:t>¿Se ha informado al empleado de la posibilidad de que el empleador tome medidas para controlar su correspondencia y otras comunicaciones, así como sobre la aplicación de tales medidas?</a:t>
            </a:r>
          </a:p>
          <a:p>
            <a:pPr lvl="1" algn="just"/>
            <a:r>
              <a:rPr lang="es-ES" sz="1800" dirty="0" smtClean="0"/>
              <a:t>¿Cuál es el alcance de la vigilancia llevada a cabo por la empresa y el grado de intromisión en la vida privada del trabajador?</a:t>
            </a:r>
          </a:p>
          <a:p>
            <a:pPr lvl="1" algn="just"/>
            <a:r>
              <a:rPr lang="es-ES" sz="1800" dirty="0" smtClean="0"/>
              <a:t>¿Han existido  motivos legítimos, debidamente acreditados, para justificar la vigilancia?¿¿Qué consecuencias ha tenido para el trabajador? La información obtenida ¿ha sido útil para alcanzar el objetivo perseguido?</a:t>
            </a:r>
          </a:p>
          <a:p>
            <a:pPr lvl="1" algn="just"/>
            <a:r>
              <a:rPr lang="es-ES" sz="1800" dirty="0" smtClean="0"/>
              <a:t>¿De qué garantías ha disfrutado el trabajador, en casos como el enjuiciado, en que es evidente la intromisión? La empresa no puede acceder al contenido de las comunicaciones sin haber advertido previamente de tal posibilidad.</a:t>
            </a:r>
          </a:p>
          <a:p>
            <a:pPr lvl="1"/>
            <a:endParaRPr lang="es-ES" dirty="0" smtClean="0"/>
          </a:p>
          <a:p>
            <a:endParaRPr lang="es-ES" dirty="0" smtClean="0"/>
          </a:p>
          <a:p>
            <a:endParaRPr lang="es-E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600" dirty="0" smtClean="0"/>
              <a:t>SENTENCIA TEDH, Gran Sala, de 5-9-2017 (</a:t>
            </a:r>
            <a:r>
              <a:rPr lang="es-ES" sz="3600" dirty="0" err="1" smtClean="0"/>
              <a:t>Barbulescu</a:t>
            </a:r>
            <a:r>
              <a:rPr lang="es-ES" sz="3600" dirty="0" smtClean="0"/>
              <a:t> II)</a:t>
            </a:r>
            <a:endParaRPr lang="es-ES" dirty="0"/>
          </a:p>
        </p:txBody>
      </p:sp>
      <p:sp>
        <p:nvSpPr>
          <p:cNvPr id="3" name="2 Marcador de contenido"/>
          <p:cNvSpPr>
            <a:spLocks noGrp="1"/>
          </p:cNvSpPr>
          <p:nvPr>
            <p:ph idx="1"/>
          </p:nvPr>
        </p:nvSpPr>
        <p:spPr/>
        <p:txBody>
          <a:bodyPr/>
          <a:lstStyle/>
          <a:p>
            <a:pPr algn="just"/>
            <a:r>
              <a:rPr lang="es-ES" sz="1600" dirty="0" smtClean="0"/>
              <a:t>La Gran Sala concluye que no se ha respetado por los tribunales rumanos un “</a:t>
            </a:r>
            <a:r>
              <a:rPr lang="es-ES" sz="1600" b="1" dirty="0" smtClean="0"/>
              <a:t>justo equilibro</a:t>
            </a:r>
            <a:r>
              <a:rPr lang="es-ES" sz="1600" dirty="0" smtClean="0"/>
              <a:t>” entre los intereses (empresarial y laboral) en juego en el caso litigioso:</a:t>
            </a:r>
          </a:p>
          <a:p>
            <a:pPr lvl="1" algn="just"/>
            <a:r>
              <a:rPr lang="es-ES" sz="1600" dirty="0" smtClean="0"/>
              <a:t>No ha quedado acreditado que el trabajador haya sido informado con antelación de la extensión, alcance y naturaleza de la vigilancia efectuada, ni de que la empresa pudiera tener acceso a sus comunicaciones realizadas desde su cuenta profesional. Importancia de la comunicación previa.</a:t>
            </a:r>
          </a:p>
          <a:p>
            <a:pPr lvl="1" algn="just"/>
            <a:r>
              <a:rPr lang="es-ES" sz="1600" dirty="0" smtClean="0"/>
              <a:t>No existe constancia de en qué momento durante el procedimiento disciplinario accedió la empresa al contenido de las comunicaciones.</a:t>
            </a:r>
          </a:p>
          <a:p>
            <a:pPr lvl="1" algn="just"/>
            <a:r>
              <a:rPr lang="es-ES" sz="1600" dirty="0" smtClean="0"/>
              <a:t>No se ha examinado por los tribunales rumanos ni el alcance de la vigilancia ni el grado de intromisión en la vida privada del recurrente.</a:t>
            </a:r>
          </a:p>
          <a:p>
            <a:pPr lvl="1" algn="just"/>
            <a:r>
              <a:rPr lang="es-ES" sz="1600" dirty="0" smtClean="0"/>
              <a:t>Tampoco han examinado en qué medida existían razones legítimas que justificaran la intervención de las comunicaciones.</a:t>
            </a:r>
          </a:p>
          <a:p>
            <a:pPr lvl="1" algn="just"/>
            <a:r>
              <a:rPr lang="es-ES" sz="1600" dirty="0" smtClean="0"/>
              <a:t>No se entrado a examinar si el fin perseguido por la empresa hubiera podido alcanzarse por vías menos invasivas.</a:t>
            </a:r>
          </a:p>
          <a:p>
            <a:pPr lvl="1" algn="just"/>
            <a:r>
              <a:rPr lang="es-ES" sz="1600" dirty="0" smtClean="0"/>
              <a:t>No se ha hecho un examen adecuado de la gravedad de las consecuencias de la medida de vigilancia y del procedimiento disciplinario posteriormente seguido, que acabó con el despido del trabajador.</a:t>
            </a:r>
          </a:p>
          <a:p>
            <a:pPr lvl="1" algn="just"/>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just" eaLnBrk="1" hangingPunct="1"/>
            <a:r>
              <a:rPr lang="es-ES" altLang="es-ES" sz="2800" smtClean="0"/>
              <a:t>MARCO NORMATIVO Y DERECHOS CONSTITUCIONALES AFECTADOS</a:t>
            </a:r>
          </a:p>
        </p:txBody>
      </p:sp>
      <p:sp>
        <p:nvSpPr>
          <p:cNvPr id="4099" name="Rectangle 3"/>
          <p:cNvSpPr>
            <a:spLocks noGrp="1" noChangeArrowheads="1"/>
          </p:cNvSpPr>
          <p:nvPr>
            <p:ph type="body" idx="1"/>
          </p:nvPr>
        </p:nvSpPr>
        <p:spPr/>
        <p:txBody>
          <a:bodyPr/>
          <a:lstStyle/>
          <a:p>
            <a:pPr algn="just" eaLnBrk="1" hangingPunct="1">
              <a:lnSpc>
                <a:spcPct val="80000"/>
              </a:lnSpc>
            </a:pPr>
            <a:r>
              <a:rPr lang="es-ES" altLang="es-ES" sz="1800" dirty="0" smtClean="0"/>
              <a:t>Las </a:t>
            </a:r>
            <a:r>
              <a:rPr lang="es-ES" altLang="es-ES" sz="1800" dirty="0" smtClean="0">
                <a:solidFill>
                  <a:srgbClr val="C00000"/>
                </a:solidFill>
              </a:rPr>
              <a:t>posibilidades de control empresarial se intensifican con las nuevas tecnologías</a:t>
            </a:r>
            <a:r>
              <a:rPr lang="es-ES" altLang="es-ES" sz="1800" dirty="0" smtClean="0"/>
              <a:t>; interés empresarial legítimo que puede chocar con derechos fundamentales del trabajador.</a:t>
            </a:r>
          </a:p>
          <a:p>
            <a:pPr algn="just" eaLnBrk="1" hangingPunct="1">
              <a:lnSpc>
                <a:spcPct val="80000"/>
              </a:lnSpc>
            </a:pPr>
            <a:r>
              <a:rPr lang="es-ES" altLang="es-ES" sz="1800" dirty="0" smtClean="0">
                <a:solidFill>
                  <a:srgbClr val="C00000"/>
                </a:solidFill>
              </a:rPr>
              <a:t>Marco genérico</a:t>
            </a:r>
            <a:r>
              <a:rPr lang="es-ES" altLang="es-ES" sz="1800" dirty="0" smtClean="0"/>
              <a:t>: facultades de organización y control del empresario sobre el cumplimiento de las obligaciones laborales ex. </a:t>
            </a:r>
            <a:r>
              <a:rPr lang="es-ES" altLang="es-ES" sz="1800" dirty="0" smtClean="0">
                <a:solidFill>
                  <a:srgbClr val="C00000"/>
                </a:solidFill>
              </a:rPr>
              <a:t>art. 20.3 ET</a:t>
            </a:r>
            <a:r>
              <a:rPr lang="es-ES" altLang="es-ES" sz="1800" dirty="0" smtClean="0"/>
              <a:t>.</a:t>
            </a:r>
          </a:p>
          <a:p>
            <a:pPr algn="just" eaLnBrk="1" hangingPunct="1">
              <a:lnSpc>
                <a:spcPct val="80000"/>
              </a:lnSpc>
            </a:pPr>
            <a:r>
              <a:rPr lang="es-ES" altLang="es-ES" sz="1800" dirty="0" smtClean="0">
                <a:solidFill>
                  <a:srgbClr val="C00000"/>
                </a:solidFill>
              </a:rPr>
              <a:t>Inexistencia de una regulación jurídico-laboral</a:t>
            </a:r>
            <a:r>
              <a:rPr lang="es-ES" altLang="es-ES" sz="1800" dirty="0" smtClean="0"/>
              <a:t>, concreta y específica, sobre el control tecnológico por la empresa de la prestación laboral. Casuística judicial. </a:t>
            </a:r>
          </a:p>
          <a:p>
            <a:pPr algn="just" eaLnBrk="1" hangingPunct="1">
              <a:lnSpc>
                <a:spcPct val="80000"/>
              </a:lnSpc>
            </a:pPr>
            <a:r>
              <a:rPr lang="es-ES" altLang="es-ES" sz="1800" dirty="0" smtClean="0">
                <a:solidFill>
                  <a:srgbClr val="C00000"/>
                </a:solidFill>
              </a:rPr>
              <a:t>Derechos constitucionales afectados</a:t>
            </a:r>
            <a:r>
              <a:rPr lang="es-ES" altLang="es-ES" sz="1800" dirty="0" smtClean="0"/>
              <a:t>: a) derecho a la intimidad (art. 18.1 CE); b) derecho al secreto de las comunicaciones (art. 18.3 CE) y el derecho a la protección de datos de carácter personal (art. 18.4 CE).</a:t>
            </a:r>
          </a:p>
          <a:p>
            <a:pPr algn="just" eaLnBrk="1" hangingPunct="1">
              <a:lnSpc>
                <a:spcPct val="80000"/>
              </a:lnSpc>
            </a:pPr>
            <a:r>
              <a:rPr lang="es-ES" altLang="es-ES" sz="1800" dirty="0" smtClean="0"/>
              <a:t>La </a:t>
            </a:r>
            <a:r>
              <a:rPr lang="es-ES" altLang="es-ES" sz="1800" dirty="0" smtClean="0">
                <a:solidFill>
                  <a:srgbClr val="C00000"/>
                </a:solidFill>
              </a:rPr>
              <a:t>doctrina clásica del TS y del TC </a:t>
            </a:r>
            <a:r>
              <a:rPr lang="es-ES" altLang="es-ES" sz="1800" dirty="0" smtClean="0"/>
              <a:t>ha abordado estos problemas (monitorización de comunicaciones electrónicas, cámaras…) desde la lógica del derecho a la </a:t>
            </a:r>
            <a:r>
              <a:rPr lang="es-ES" altLang="es-ES" sz="1800" dirty="0" smtClean="0">
                <a:solidFill>
                  <a:srgbClr val="C00000"/>
                </a:solidFill>
              </a:rPr>
              <a:t>intimidad</a:t>
            </a:r>
            <a:r>
              <a:rPr lang="es-ES" altLang="es-ES" sz="1800" dirty="0" smtClean="0"/>
              <a:t> </a:t>
            </a:r>
            <a:r>
              <a:rPr lang="es-ES" altLang="es-ES" sz="1800" dirty="0" smtClean="0">
                <a:solidFill>
                  <a:srgbClr val="C00000"/>
                </a:solidFill>
              </a:rPr>
              <a:t>personal</a:t>
            </a:r>
            <a:r>
              <a:rPr lang="es-ES" altLang="es-ES" sz="1800" dirty="0" smtClean="0"/>
              <a:t> o el </a:t>
            </a:r>
            <a:r>
              <a:rPr lang="es-ES" altLang="es-ES" sz="1800" dirty="0" smtClean="0">
                <a:solidFill>
                  <a:srgbClr val="C00000"/>
                </a:solidFill>
              </a:rPr>
              <a:t>secreto de las comunicaciones </a:t>
            </a:r>
            <a:r>
              <a:rPr lang="es-ES" altLang="es-ES" sz="1800" dirty="0" smtClean="0"/>
              <a:t>(SSTC 98/2000, 186/2000,  241/2012, 170/2013), pero no de la protección de datos (que sí aparece en algunas sentencias de Juzgados y TSSJ), hasta la STC 29/2013, cuya doctrina es revisada más tarde por la STC 39/2016 para rebajar las exigencias del deber de información previa .  </a:t>
            </a:r>
          </a:p>
          <a:p>
            <a:pPr algn="just" eaLnBrk="1" hangingPunct="1">
              <a:lnSpc>
                <a:spcPct val="80000"/>
              </a:lnSpc>
            </a:pPr>
            <a:endParaRPr lang="es-ES" altLang="es-ES" sz="2100" dirty="0" smtClean="0"/>
          </a:p>
          <a:p>
            <a:pPr algn="just" eaLnBrk="1" hangingPunct="1">
              <a:lnSpc>
                <a:spcPct val="80000"/>
              </a:lnSpc>
            </a:pPr>
            <a:endParaRPr lang="es-ES" altLang="es-ES" sz="21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800" dirty="0" smtClean="0"/>
              <a:t>CONSECUENCIAS DE LA DOCTRINA BARBULESCU</a:t>
            </a:r>
            <a:endParaRPr lang="es-ES" sz="2800" dirty="0"/>
          </a:p>
        </p:txBody>
      </p:sp>
      <p:sp>
        <p:nvSpPr>
          <p:cNvPr id="3" name="2 Marcador de contenido"/>
          <p:cNvSpPr>
            <a:spLocks noGrp="1"/>
          </p:cNvSpPr>
          <p:nvPr>
            <p:ph idx="1"/>
          </p:nvPr>
        </p:nvSpPr>
        <p:spPr/>
        <p:txBody>
          <a:bodyPr/>
          <a:lstStyle/>
          <a:p>
            <a:pPr algn="just"/>
            <a:r>
              <a:rPr lang="es-ES" sz="2000" dirty="0" smtClean="0"/>
              <a:t>Revisión doctrina contenida en la STS de 8.10.2011 y STC 170/2013, según la cual es suficiente la genérica prohibición de uso personal de las herramientas informáticas y otros dispositivos (p. ej., teléfono móvil) de empresa (bastando la prohibición de uso recogida en convenio colectivo), para destruir la expectativa de intimidad y confidencialidad y, con ello, legitimar el registro de las comunicaciones o de la navegación por internet. </a:t>
            </a:r>
          </a:p>
          <a:p>
            <a:pPr algn="just"/>
            <a:r>
              <a:rPr lang="es-ES" sz="2000" dirty="0" smtClean="0"/>
              <a:t>Esta doctrina no es respetuosa con los principios de la protección de datos (transparencia, seguridad) ni con la doctrina </a:t>
            </a:r>
            <a:r>
              <a:rPr lang="es-ES" sz="2000" dirty="0" err="1" smtClean="0"/>
              <a:t>Barbulescu</a:t>
            </a:r>
            <a:r>
              <a:rPr lang="es-ES" sz="2000" dirty="0" smtClean="0"/>
              <a:t>, que condicionan la legitimidad del control a un requisito procedimental básico: la información previa, y no cualquier información. </a:t>
            </a:r>
          </a:p>
          <a:p>
            <a:pPr algn="just"/>
            <a:r>
              <a:rPr lang="es-ES" sz="2000" dirty="0" smtClean="0"/>
              <a:t>Reencuentro con la doctrina de la STS de 26 septiembre 2007 (chequeo del ordenador) y de la STC 29/2013 (video-vigilancia).</a:t>
            </a:r>
          </a:p>
          <a:p>
            <a:pPr>
              <a:buNone/>
            </a:pPr>
            <a:endParaRPr lang="es-E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400" dirty="0" smtClean="0"/>
              <a:t>CONSECUENCIAS DE LA DOCTRINA BARBULESCU</a:t>
            </a:r>
            <a:endParaRPr lang="es-ES" sz="2400" dirty="0"/>
          </a:p>
        </p:txBody>
      </p:sp>
      <p:sp>
        <p:nvSpPr>
          <p:cNvPr id="3" name="2 Marcador de contenido"/>
          <p:cNvSpPr>
            <a:spLocks noGrp="1"/>
          </p:cNvSpPr>
          <p:nvPr>
            <p:ph idx="1"/>
          </p:nvPr>
        </p:nvSpPr>
        <p:spPr/>
        <p:txBody>
          <a:bodyPr/>
          <a:lstStyle/>
          <a:p>
            <a:pPr algn="just"/>
            <a:r>
              <a:rPr lang="es-ES" sz="1800" dirty="0" smtClean="0"/>
              <a:t>Validez de la monitorización de las comunicaciones electrónicas o de la navegación en internet (programas “espía”) siempre que:</a:t>
            </a:r>
          </a:p>
          <a:p>
            <a:pPr lvl="1"/>
            <a:r>
              <a:rPr lang="es-ES" sz="1800" dirty="0" smtClean="0"/>
              <a:t>Adopción de una política clara de uso de </a:t>
            </a:r>
            <a:r>
              <a:rPr lang="es-ES" sz="1800" dirty="0" err="1" smtClean="0"/>
              <a:t>TICs</a:t>
            </a:r>
            <a:r>
              <a:rPr lang="es-ES" sz="1800" dirty="0" smtClean="0"/>
              <a:t> en la empresa.</a:t>
            </a:r>
          </a:p>
          <a:p>
            <a:pPr lvl="1" algn="just"/>
            <a:r>
              <a:rPr lang="es-ES" sz="1800" dirty="0" smtClean="0"/>
              <a:t>Que dicha política se comunique a los trabajadores antes del inicio de la actividad de vigilancia.</a:t>
            </a:r>
          </a:p>
          <a:p>
            <a:pPr lvl="1" algn="just"/>
            <a:r>
              <a:rPr lang="es-ES" sz="1800" dirty="0" smtClean="0"/>
              <a:t>Las normas de uso debe comprender la prohibición total o parcial de los recursos proporcionados por la empresa (ordenador, </a:t>
            </a:r>
            <a:r>
              <a:rPr lang="es-ES" sz="1800" dirty="0" err="1" smtClean="0"/>
              <a:t>tablet</a:t>
            </a:r>
            <a:r>
              <a:rPr lang="es-ES" sz="1800" dirty="0" smtClean="0"/>
              <a:t>, móvil…)para fines extra-laborales, la posibilidad de fiscalización y el alcance y condiciones de ésta, así como las consecuencias para el trabajador incumplidor (posibilidad de ser sancionado).</a:t>
            </a:r>
          </a:p>
          <a:p>
            <a:pPr lvl="1" algn="just"/>
            <a:r>
              <a:rPr lang="es-ES" sz="1800" dirty="0" smtClean="0"/>
              <a:t>El cumplimiento de este deber informativo no es suficiente: es necesario, además, que la concreta medida de control adoptada esté justificada (no caben controles caprichosos, arbitrarios o abusivos) y sea idónea, necesaria y proporcionada. </a:t>
            </a:r>
            <a:endParaRPr lang="es-ES"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just"/>
            <a:r>
              <a:rPr lang="es-ES" sz="2400" dirty="0" smtClean="0"/>
              <a:t>ALGUNAS CUESTIONES PROCESALES CONTROVERTIDAS SOBRE LA PRUEBA DE GRABACIONES</a:t>
            </a:r>
            <a:endParaRPr lang="es-ES" sz="2400" dirty="0"/>
          </a:p>
        </p:txBody>
      </p:sp>
      <p:sp>
        <p:nvSpPr>
          <p:cNvPr id="3" name="2 Marcador de contenido"/>
          <p:cNvSpPr>
            <a:spLocks noGrp="1"/>
          </p:cNvSpPr>
          <p:nvPr>
            <p:ph idx="1"/>
          </p:nvPr>
        </p:nvSpPr>
        <p:spPr/>
        <p:txBody>
          <a:bodyPr/>
          <a:lstStyle/>
          <a:p>
            <a:pPr algn="just"/>
            <a:r>
              <a:rPr lang="es-ES" sz="1800" dirty="0" smtClean="0"/>
              <a:t>Imposibilidad de revisar hechos probados a partir de la prueba de grabación de imagen o sonido (SSTS/IV de 16 junio 2011 y 26 noviembre 2012). Literalidad del art. 193.b) LRJS (prueba pericial o “documental”) en relación con art. 299 LEC que distingue los documentos (públicos y privados) de “los medios de reproducción de la palabra, el sonido y la imagen”.</a:t>
            </a:r>
          </a:p>
          <a:p>
            <a:pPr algn="just"/>
            <a:r>
              <a:rPr lang="es-ES" sz="1800" dirty="0" smtClean="0"/>
              <a:t>Calificación del despido adoptado a partir de una prueba </a:t>
            </a:r>
            <a:r>
              <a:rPr lang="es-ES" sz="1800" dirty="0" err="1" smtClean="0"/>
              <a:t>videográfica</a:t>
            </a:r>
            <a:r>
              <a:rPr lang="es-ES" sz="1800" dirty="0" smtClean="0"/>
              <a:t>  obtenida con vulneración de derechos fundamentales:</a:t>
            </a:r>
          </a:p>
          <a:p>
            <a:pPr lvl="1" algn="just"/>
            <a:r>
              <a:rPr lang="es-ES" sz="1800" dirty="0" smtClean="0"/>
              <a:t>Nulidad. Tesis o teoría del “fruto del árbol envenenado”. Sin citarla, la aplican STC 29/2013 o STS 13-5-2014.</a:t>
            </a:r>
          </a:p>
          <a:p>
            <a:pPr lvl="1" algn="just"/>
            <a:r>
              <a:rPr lang="es-ES" sz="1800" dirty="0" smtClean="0"/>
              <a:t>Improcedencia. La grabación es la única prueba de cargo y su anulación deja sin justificación  el despido, por ausencia o no acreditación de la causa. STSJ Madrid 12-3-2012, </a:t>
            </a:r>
            <a:r>
              <a:rPr lang="es-ES" sz="1800" dirty="0" err="1" smtClean="0"/>
              <a:t>rec</a:t>
            </a:r>
            <a:r>
              <a:rPr lang="es-ES" sz="1800" dirty="0" smtClean="0"/>
              <a:t>. 5929/2011.</a:t>
            </a:r>
          </a:p>
          <a:p>
            <a:pPr lvl="1" algn="just"/>
            <a:r>
              <a:rPr lang="es-ES" sz="1800" dirty="0" smtClean="0"/>
              <a:t>Procedencia.- Pese a la inadmisión de la grabación, el tribunal puede llegar al convencimiento de la procedencia del despido a través de otros medios probatorios (testifical, documental…). STSJ PV 14-4-2015, </a:t>
            </a:r>
            <a:r>
              <a:rPr lang="es-ES" sz="1800" dirty="0" err="1" smtClean="0"/>
              <a:t>rec</a:t>
            </a:r>
            <a:r>
              <a:rPr lang="es-ES" sz="1800" dirty="0" smtClean="0"/>
              <a:t>. 420/2015</a:t>
            </a:r>
            <a:r>
              <a:rPr lang="es-ES" sz="1600" dirty="0" smtClean="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smtClean="0"/>
          </a:p>
          <a:p>
            <a:endParaRPr lang="es-ES" dirty="0" smtClean="0"/>
          </a:p>
          <a:p>
            <a:endParaRPr lang="es-ES" dirty="0" smtClean="0"/>
          </a:p>
          <a:p>
            <a:pPr algn="ctr">
              <a:buNone/>
            </a:pPr>
            <a:r>
              <a:rPr lang="es-ES" dirty="0" smtClean="0"/>
              <a:t>GRACIAS POR SU ATENCIÓN</a:t>
            </a:r>
            <a:endParaRPr lang="es-E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s-ES" altLang="es-ES" sz="2800" dirty="0" smtClean="0"/>
              <a:t>LA STC 98/2000, DE 10 DE ABRIL (“Casino La Toja”)</a:t>
            </a:r>
          </a:p>
        </p:txBody>
      </p:sp>
      <p:sp>
        <p:nvSpPr>
          <p:cNvPr id="5123" name="Rectangle 3"/>
          <p:cNvSpPr>
            <a:spLocks noGrp="1" noChangeArrowheads="1"/>
          </p:cNvSpPr>
          <p:nvPr>
            <p:ph type="body" idx="1"/>
          </p:nvPr>
        </p:nvSpPr>
        <p:spPr/>
        <p:txBody>
          <a:bodyPr/>
          <a:lstStyle/>
          <a:p>
            <a:pPr algn="just" eaLnBrk="1" hangingPunct="1">
              <a:lnSpc>
                <a:spcPct val="90000"/>
              </a:lnSpc>
            </a:pPr>
            <a:r>
              <a:rPr lang="es-ES" altLang="es-ES" sz="2100" smtClean="0"/>
              <a:t>Instalación de un sistema audiovisual de control para la seguridad del Casino.</a:t>
            </a:r>
          </a:p>
          <a:p>
            <a:pPr algn="just" eaLnBrk="1" hangingPunct="1">
              <a:lnSpc>
                <a:spcPct val="90000"/>
              </a:lnSpc>
            </a:pPr>
            <a:r>
              <a:rPr lang="es-ES" altLang="es-ES" sz="2100" smtClean="0"/>
              <a:t>La instalación de un sistema de grabación de audio no supera el requisito de </a:t>
            </a:r>
            <a:r>
              <a:rPr lang="es-ES" altLang="es-ES" sz="2100" smtClean="0">
                <a:solidFill>
                  <a:srgbClr val="C00000"/>
                </a:solidFill>
              </a:rPr>
              <a:t>necesidad</a:t>
            </a:r>
            <a:r>
              <a:rPr lang="es-ES" altLang="es-ES" sz="2100" smtClean="0"/>
              <a:t>, pues no se acredita que sea indispensable para la seguridad y buen funcionamiento del casino, que ya contaba con un sistema de cámaras.</a:t>
            </a:r>
          </a:p>
          <a:p>
            <a:pPr algn="just" eaLnBrk="1" hangingPunct="1">
              <a:lnSpc>
                <a:spcPct val="90000"/>
              </a:lnSpc>
            </a:pPr>
            <a:r>
              <a:rPr lang="es-ES" altLang="es-ES" sz="2100" smtClean="0"/>
              <a:t>La </a:t>
            </a:r>
            <a:r>
              <a:rPr lang="es-ES" altLang="es-ES" sz="2100" smtClean="0">
                <a:solidFill>
                  <a:srgbClr val="C00000"/>
                </a:solidFill>
              </a:rPr>
              <a:t>grabación indiscriminada </a:t>
            </a:r>
            <a:r>
              <a:rPr lang="es-ES" altLang="es-ES" sz="2100" smtClean="0"/>
              <a:t>de todo tipo de conversaciones (de trabajadores, clientes…) rebasa las facultades que al empresario otorga el art. 20.3 CE y vulnera el derecho a la intimidad consagrado en el art. 18.1 CE.</a:t>
            </a:r>
          </a:p>
          <a:p>
            <a:pPr algn="just" eaLnBrk="1" hangingPunct="1">
              <a:lnSpc>
                <a:spcPct val="90000"/>
              </a:lnSpc>
            </a:pPr>
            <a:r>
              <a:rPr lang="es-ES" altLang="es-ES" sz="2100" smtClean="0"/>
              <a:t>La colocación de medios de control audiovisuales en lugares de descanso o esparcimiento, vestuarios, aseos, comedores y análogos, resulta lesiva por sí misma y en todo caso del derecho a la intimidad de los trabajadores.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s-ES" altLang="es-ES" sz="2800" smtClean="0"/>
              <a:t>STC 186/2000, DE 10 DE JULIO</a:t>
            </a:r>
          </a:p>
        </p:txBody>
      </p:sp>
      <p:sp>
        <p:nvSpPr>
          <p:cNvPr id="6147" name="Rectangle 3"/>
          <p:cNvSpPr>
            <a:spLocks noGrp="1" noChangeArrowheads="1"/>
          </p:cNvSpPr>
          <p:nvPr>
            <p:ph type="body" idx="1"/>
          </p:nvPr>
        </p:nvSpPr>
        <p:spPr/>
        <p:txBody>
          <a:bodyPr/>
          <a:lstStyle/>
          <a:p>
            <a:pPr algn="just" eaLnBrk="1" hangingPunct="1">
              <a:lnSpc>
                <a:spcPct val="90000"/>
              </a:lnSpc>
            </a:pPr>
            <a:r>
              <a:rPr lang="es-ES" altLang="es-ES" sz="2000" dirty="0" smtClean="0"/>
              <a:t>Instalación de </a:t>
            </a:r>
            <a:r>
              <a:rPr lang="es-ES" altLang="es-ES" sz="2000" dirty="0" smtClean="0">
                <a:solidFill>
                  <a:srgbClr val="C00000"/>
                </a:solidFill>
              </a:rPr>
              <a:t>cámaras ocultas ad hoc </a:t>
            </a:r>
            <a:r>
              <a:rPr lang="es-ES" altLang="es-ES" sz="2000" dirty="0" smtClean="0"/>
              <a:t>para controlar una zona concreta (cajas registradoras y mostrador de paso de mercancías) de un economato.</a:t>
            </a:r>
          </a:p>
          <a:p>
            <a:pPr algn="just" eaLnBrk="1" hangingPunct="1">
              <a:lnSpc>
                <a:spcPct val="90000"/>
              </a:lnSpc>
            </a:pPr>
            <a:r>
              <a:rPr lang="es-ES" altLang="es-ES" sz="2000" dirty="0" smtClean="0"/>
              <a:t>Medida </a:t>
            </a:r>
            <a:r>
              <a:rPr lang="es-ES" altLang="es-ES" sz="2000" dirty="0" smtClean="0">
                <a:solidFill>
                  <a:srgbClr val="C00000"/>
                </a:solidFill>
              </a:rPr>
              <a:t>justificada</a:t>
            </a:r>
            <a:r>
              <a:rPr lang="es-ES" altLang="es-ES" sz="2000" dirty="0" smtClean="0"/>
              <a:t> ante fundadas sospechas de hurto. Superación </a:t>
            </a:r>
            <a:r>
              <a:rPr lang="es-ES" altLang="es-ES" sz="2000" dirty="0" smtClean="0">
                <a:solidFill>
                  <a:srgbClr val="C00000"/>
                </a:solidFill>
              </a:rPr>
              <a:t>test de proporcionalidad </a:t>
            </a:r>
            <a:r>
              <a:rPr lang="es-ES" altLang="es-ES" sz="2000" dirty="0" smtClean="0"/>
              <a:t>(código PIN): juicio de </a:t>
            </a:r>
            <a:r>
              <a:rPr lang="es-ES" altLang="es-ES" sz="2000" b="1" dirty="0" smtClean="0"/>
              <a:t>idoneidad, necesidad y proporcionalidad</a:t>
            </a:r>
            <a:r>
              <a:rPr lang="es-ES" altLang="es-ES" sz="2000" dirty="0" smtClean="0"/>
              <a:t> en sentido estricto (este último suele vincularse con el carácter aislado, esporádico y focalizado de la filmación, sin captación de aspectos de la vida privada). </a:t>
            </a:r>
          </a:p>
          <a:p>
            <a:pPr algn="just" eaLnBrk="1" hangingPunct="1">
              <a:lnSpc>
                <a:spcPct val="90000"/>
              </a:lnSpc>
            </a:pPr>
            <a:r>
              <a:rPr lang="es-ES" altLang="es-ES" sz="2000" dirty="0" smtClean="0"/>
              <a:t>No es necesario informar al Comité de Empresa, ni al trabajador afectado, pues en caso contrario se frustraría el objetivo de la medida adoptada.</a:t>
            </a:r>
          </a:p>
          <a:p>
            <a:pPr algn="just" eaLnBrk="1" hangingPunct="1">
              <a:lnSpc>
                <a:spcPct val="90000"/>
              </a:lnSpc>
            </a:pPr>
            <a:r>
              <a:rPr lang="es-ES" altLang="es-ES" sz="2000" dirty="0" smtClean="0"/>
              <a:t>Aplican esta doctrina: STSJ Cataluña de 3-10-2005 (</a:t>
            </a:r>
            <a:r>
              <a:rPr lang="es-ES" altLang="es-ES" sz="2000" dirty="0" err="1" smtClean="0"/>
              <a:t>rec</a:t>
            </a:r>
            <a:r>
              <a:rPr lang="es-ES" altLang="es-ES" sz="2000" dirty="0" smtClean="0"/>
              <a:t>. 4617720059; STSJ Canarias de 30-4-2009, </a:t>
            </a:r>
            <a:r>
              <a:rPr lang="es-ES" altLang="es-ES" sz="2000" dirty="0" err="1" smtClean="0"/>
              <a:t>rec</a:t>
            </a:r>
            <a:r>
              <a:rPr lang="es-ES" altLang="es-ES" sz="2000" dirty="0" smtClean="0"/>
              <a:t>. 218/2008; STSJ Murcia 7-6-2010, </a:t>
            </a:r>
            <a:r>
              <a:rPr lang="es-ES" altLang="es-ES" sz="2000" dirty="0" err="1" smtClean="0"/>
              <a:t>rec</a:t>
            </a:r>
            <a:r>
              <a:rPr lang="es-ES" altLang="es-ES" sz="2000" dirty="0" smtClean="0"/>
              <a:t>. 355/2010. También en cámaras fijas: STSJ Andalucía/Granada, de 25-1-2012 (</a:t>
            </a:r>
            <a:r>
              <a:rPr lang="es-ES" altLang="es-ES" sz="2000" dirty="0" err="1" smtClean="0"/>
              <a:t>rec</a:t>
            </a:r>
            <a:r>
              <a:rPr lang="es-ES" altLang="es-ES" sz="2000" dirty="0" smtClean="0"/>
              <a:t>. 2924/20119 o STSJ Asturias de 14-12-2012, </a:t>
            </a:r>
            <a:r>
              <a:rPr lang="es-ES" altLang="es-ES" sz="2000" dirty="0" err="1" smtClean="0"/>
              <a:t>rec</a:t>
            </a:r>
            <a:r>
              <a:rPr lang="es-ES" altLang="es-ES" sz="2000" dirty="0" smtClean="0"/>
              <a:t>. 2691/2012. </a:t>
            </a:r>
          </a:p>
          <a:p>
            <a:pPr algn="just" eaLnBrk="1" hangingPunct="1">
              <a:lnSpc>
                <a:spcPct val="90000"/>
              </a:lnSpc>
            </a:pPr>
            <a:endParaRPr lang="es-ES" altLang="es-ES" sz="24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just" eaLnBrk="1" hangingPunct="1"/>
            <a:r>
              <a:rPr lang="es-ES" altLang="es-ES" sz="2400" smtClean="0"/>
              <a:t>STC 29/2013, DE 11 FEBRERO: LA ENTRADA EN JUEGO DEL DERECHO A LA PROTECCIÓN DE DATOS (I)</a:t>
            </a:r>
          </a:p>
        </p:txBody>
      </p:sp>
      <p:sp>
        <p:nvSpPr>
          <p:cNvPr id="7171" name="Rectangle 3"/>
          <p:cNvSpPr>
            <a:spLocks noGrp="1" noChangeArrowheads="1"/>
          </p:cNvSpPr>
          <p:nvPr>
            <p:ph type="body" idx="1"/>
          </p:nvPr>
        </p:nvSpPr>
        <p:spPr/>
        <p:txBody>
          <a:bodyPr/>
          <a:lstStyle/>
          <a:p>
            <a:pPr algn="just" eaLnBrk="1" hangingPunct="1">
              <a:defRPr/>
            </a:pPr>
            <a:r>
              <a:rPr lang="es-ES" altLang="es-ES" sz="1800" dirty="0" smtClean="0"/>
              <a:t>Trabajador de la Universidad de Sevilla sobre el que existen sospechas fundadas de incumplimiento de horario. Para verificar este incumplimiento la US se vale de grabaciones obtenidas mediante cámaras de </a:t>
            </a:r>
            <a:r>
              <a:rPr lang="es-ES" altLang="es-ES" sz="1800" dirty="0" err="1" smtClean="0"/>
              <a:t>videovigilancia</a:t>
            </a:r>
            <a:r>
              <a:rPr lang="es-ES" altLang="es-ES" sz="1800" dirty="0" smtClean="0"/>
              <a:t> instaladas para controlar los accesos al recinto (debidamente señalizadas y con dispositivo informativo). El trabajador es suspendido de empleo y sueldo.</a:t>
            </a:r>
          </a:p>
          <a:p>
            <a:pPr algn="just" eaLnBrk="1" hangingPunct="1">
              <a:defRPr/>
            </a:pPr>
            <a:r>
              <a:rPr lang="es-ES" altLang="es-ES" sz="1800" dirty="0" smtClean="0"/>
              <a:t>El TC rechaza esta prueba </a:t>
            </a:r>
            <a:r>
              <a:rPr lang="es-ES" altLang="es-ES" sz="1800" dirty="0" err="1" smtClean="0"/>
              <a:t>videográfica</a:t>
            </a:r>
            <a:r>
              <a:rPr lang="es-ES" altLang="es-ES" sz="1800" dirty="0" smtClean="0"/>
              <a:t> porque el empresario utilizó las grabaciones para un fin (supervisión laboral) distinto del que estaba declarado (seguridad), sin haber advertido a los trabajadores.  </a:t>
            </a:r>
          </a:p>
          <a:p>
            <a:pPr algn="just" eaLnBrk="1" hangingPunct="1">
              <a:defRPr/>
            </a:pPr>
            <a:r>
              <a:rPr lang="es-ES" altLang="es-ES" sz="1800" dirty="0" smtClean="0"/>
              <a:t>Vulneración del art. 18.4 CE y anulación de la sanción impuesta al trabajador. </a:t>
            </a:r>
          </a:p>
          <a:p>
            <a:pPr marL="571500" indent="-571500" algn="just" eaLnBrk="1" hangingPunct="1">
              <a:buFont typeface="Wingdings" pitchFamily="2" charset="2"/>
              <a:buNone/>
              <a:defRPr/>
            </a:pPr>
            <a:endParaRPr lang="es-ES" altLang="es-ES" sz="2600" dirty="0" smtClean="0">
              <a:solidFill>
                <a:srgbClr val="990033"/>
              </a:solidFill>
            </a:endParaRPr>
          </a:p>
          <a:p>
            <a:pPr marL="571500" indent="-571500" eaLnBrk="1" hangingPunct="1">
              <a:buFont typeface="Wingdings" pitchFamily="2" charset="2"/>
              <a:buNone/>
              <a:defRPr/>
            </a:pPr>
            <a:endParaRPr lang="es-ES" altLang="es-ES" sz="2600" b="1" dirty="0" smtClean="0">
              <a:solidFill>
                <a:srgbClr val="990033"/>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s-ES" altLang="es-ES" sz="2400" smtClean="0"/>
              <a:t>STC 29/2013, DE 11 FEBRERO: LA ENTRADA EN JUEGO DEL DERECHO A LA PROTECCIÓN DE DATOS (II)</a:t>
            </a:r>
          </a:p>
        </p:txBody>
      </p:sp>
      <p:sp>
        <p:nvSpPr>
          <p:cNvPr id="8195" name="Rectangle 3"/>
          <p:cNvSpPr>
            <a:spLocks noGrp="1" noChangeArrowheads="1"/>
          </p:cNvSpPr>
          <p:nvPr>
            <p:ph type="body" idx="1"/>
          </p:nvPr>
        </p:nvSpPr>
        <p:spPr/>
        <p:txBody>
          <a:bodyPr/>
          <a:lstStyle/>
          <a:p>
            <a:pPr algn="just" eaLnBrk="1" hangingPunct="1">
              <a:lnSpc>
                <a:spcPct val="80000"/>
              </a:lnSpc>
            </a:pPr>
            <a:r>
              <a:rPr lang="es-ES" altLang="es-ES" sz="2000" dirty="0" smtClean="0"/>
              <a:t>Las imágenes grabadas en soporte físico son </a:t>
            </a:r>
            <a:r>
              <a:rPr lang="es-ES" altLang="es-ES" sz="2000" dirty="0" smtClean="0">
                <a:solidFill>
                  <a:srgbClr val="C00000"/>
                </a:solidFill>
              </a:rPr>
              <a:t>datos personales </a:t>
            </a:r>
            <a:r>
              <a:rPr lang="es-ES" altLang="es-ES" sz="2000" dirty="0" smtClean="0"/>
              <a:t>integrados en la cobertura del art. 18. 4 CE y de la LOPD.</a:t>
            </a:r>
          </a:p>
          <a:p>
            <a:pPr algn="just" eaLnBrk="1" hangingPunct="1">
              <a:lnSpc>
                <a:spcPct val="80000"/>
              </a:lnSpc>
            </a:pPr>
            <a:r>
              <a:rPr lang="es-ES" altLang="es-ES" sz="2000" dirty="0" smtClean="0"/>
              <a:t>El núcleo esencial del derecho a la protección de datos consiste en </a:t>
            </a:r>
            <a:r>
              <a:rPr lang="es-ES" altLang="es-ES" sz="2000" dirty="0" smtClean="0">
                <a:solidFill>
                  <a:srgbClr val="C00000"/>
                </a:solidFill>
              </a:rPr>
              <a:t>ser informado </a:t>
            </a:r>
            <a:r>
              <a:rPr lang="es-ES" altLang="es-ES" sz="2000" dirty="0" smtClean="0"/>
              <a:t>sobre quién posee los datos personales y con qué fin están siendo almacenados (STC 292/2000).</a:t>
            </a:r>
          </a:p>
          <a:p>
            <a:pPr algn="just" eaLnBrk="1" hangingPunct="1">
              <a:lnSpc>
                <a:spcPct val="80000"/>
              </a:lnSpc>
            </a:pPr>
            <a:r>
              <a:rPr lang="es-ES" altLang="es-ES" sz="2000" dirty="0" smtClean="0"/>
              <a:t>El deber de información previa sobre el uso de cámaras en el lugar de trabajo no se satisface con la colocación del cartel distintivo y la notificación de la creación del fichero a la AEPD; era necesaria “una </a:t>
            </a:r>
            <a:r>
              <a:rPr lang="es-ES" altLang="es-ES" sz="2000" dirty="0" smtClean="0">
                <a:solidFill>
                  <a:srgbClr val="C00000"/>
                </a:solidFill>
              </a:rPr>
              <a:t>información previa y expresa, precisa, clara e inequívoca </a:t>
            </a:r>
            <a:r>
              <a:rPr lang="es-ES" altLang="es-ES" sz="2000" dirty="0" smtClean="0"/>
              <a:t>a los trabajadores de la finalidad del control de la actividad laboral a la que esa captación podía ser dirigida” y su posible utilización para imponer sanciones disciplinarias por incumplimientos del contrato de trabajo. </a:t>
            </a:r>
          </a:p>
          <a:p>
            <a:pPr algn="just" eaLnBrk="1" hangingPunct="1">
              <a:lnSpc>
                <a:spcPct val="80000"/>
              </a:lnSpc>
            </a:pPr>
            <a:r>
              <a:rPr lang="es-ES" altLang="es-ES" sz="2000" dirty="0" smtClean="0">
                <a:solidFill>
                  <a:srgbClr val="C00000"/>
                </a:solidFill>
              </a:rPr>
              <a:t>Voto particular</a:t>
            </a:r>
            <a:r>
              <a:rPr lang="es-ES" altLang="es-ES" sz="2000" dirty="0" smtClean="0"/>
              <a:t>: debió aplicarse la doctrina de la STC 186/2000 y realizar un juicio ponderativo sobre la medida adoptada por la empresa y su afectación o no a los derechos fundamentales en liza.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s-ES" altLang="es-ES" sz="2800" smtClean="0"/>
              <a:t>LA STS/IV DE 13 MAYO DE 2014, RCUD 1685/2013.</a:t>
            </a:r>
          </a:p>
        </p:txBody>
      </p:sp>
      <p:sp>
        <p:nvSpPr>
          <p:cNvPr id="9219" name="Rectangle 3"/>
          <p:cNvSpPr>
            <a:spLocks noGrp="1" noChangeArrowheads="1"/>
          </p:cNvSpPr>
          <p:nvPr>
            <p:ph type="body" idx="1"/>
          </p:nvPr>
        </p:nvSpPr>
        <p:spPr/>
        <p:txBody>
          <a:bodyPr/>
          <a:lstStyle/>
          <a:p>
            <a:pPr algn="just" eaLnBrk="1" hangingPunct="1">
              <a:lnSpc>
                <a:spcPct val="80000"/>
              </a:lnSpc>
            </a:pPr>
            <a:r>
              <a:rPr lang="es-ES" altLang="es-ES" sz="2000" dirty="0" smtClean="0"/>
              <a:t>Cajera de supermercado que procede fraudulentamente a la anulación de tickets de compra. La irregularidad se constata mediante </a:t>
            </a:r>
            <a:r>
              <a:rPr lang="es-ES" altLang="es-ES" sz="2000" b="1" dirty="0" smtClean="0"/>
              <a:t>cámaras fijas </a:t>
            </a:r>
            <a:r>
              <a:rPr lang="es-ES" altLang="es-ES" sz="2000" dirty="0" smtClean="0"/>
              <a:t>instaladas en los lineales de caja.</a:t>
            </a:r>
          </a:p>
          <a:p>
            <a:pPr algn="just" eaLnBrk="1" hangingPunct="1">
              <a:lnSpc>
                <a:spcPct val="80000"/>
              </a:lnSpc>
            </a:pPr>
            <a:r>
              <a:rPr lang="es-ES" altLang="es-ES" sz="2000" dirty="0" smtClean="0"/>
              <a:t>La trabajadora </a:t>
            </a:r>
            <a:r>
              <a:rPr lang="es-ES" altLang="es-ES" sz="2000" b="1" dirty="0" smtClean="0"/>
              <a:t>no consintió ni fue informada </a:t>
            </a:r>
            <a:r>
              <a:rPr lang="es-ES" altLang="es-ES" sz="2000" dirty="0" smtClean="0"/>
              <a:t>sobre la </a:t>
            </a:r>
            <a:r>
              <a:rPr lang="es-ES" sz="2000" dirty="0" smtClean="0">
                <a:solidFill>
                  <a:schemeClr val="tx1"/>
                </a:solidFill>
                <a:latin typeface="+mn-lt"/>
                <a:ea typeface="+mn-ea"/>
                <a:cs typeface="+mn-cs"/>
              </a:rPr>
              <a:t>posibilidad de tal tipo de grabación, ni de la finalidad de las cámaras instaladas permanentemente.</a:t>
            </a:r>
            <a:r>
              <a:rPr lang="es-ES" altLang="es-ES" sz="2000" dirty="0" smtClean="0"/>
              <a:t> </a:t>
            </a:r>
          </a:p>
          <a:p>
            <a:pPr algn="just" eaLnBrk="1" hangingPunct="1">
              <a:lnSpc>
                <a:spcPct val="80000"/>
              </a:lnSpc>
            </a:pPr>
            <a:r>
              <a:rPr lang="es-ES" altLang="es-ES" sz="2000" dirty="0" smtClean="0"/>
              <a:t>A los representantes de los trabajadores se les informó de que las cámaras no estaban preparadas para la vigilancia de los trabajadores, sino para disuadir robos de terceros, y que unas funcionaban y otras no. </a:t>
            </a:r>
          </a:p>
          <a:p>
            <a:pPr algn="just" eaLnBrk="1" hangingPunct="1">
              <a:lnSpc>
                <a:spcPct val="80000"/>
              </a:lnSpc>
            </a:pPr>
            <a:r>
              <a:rPr lang="es-ES" altLang="es-ES" sz="2000" b="1" dirty="0" smtClean="0"/>
              <a:t>Nulidad</a:t>
            </a:r>
            <a:r>
              <a:rPr lang="es-ES" altLang="es-ES" sz="2000" dirty="0" smtClean="0"/>
              <a:t> del despido (JS, TSJPV, TS): no se proporcionó información previa a los trabajadores sobre las repercusiones laborales que podían tener las grabaciones.</a:t>
            </a:r>
          </a:p>
          <a:p>
            <a:pPr algn="just" eaLnBrk="1" hangingPunct="1">
              <a:lnSpc>
                <a:spcPct val="80000"/>
              </a:lnSpc>
            </a:pPr>
            <a:r>
              <a:rPr lang="es-ES" altLang="es-ES" sz="2000" dirty="0" smtClean="0"/>
              <a:t>La ilegalidad de la conducta empresarial no desaparece por el hecho de que la existencia de las cámaras fuera apreciable a simple vista (invoca STC 29/2013).</a:t>
            </a:r>
          </a:p>
          <a:p>
            <a:pPr algn="just" eaLnBrk="1" hangingPunct="1">
              <a:lnSpc>
                <a:spcPct val="80000"/>
              </a:lnSpc>
            </a:pPr>
            <a:r>
              <a:rPr lang="es-ES" altLang="es-ES" sz="2000" b="1" dirty="0" smtClean="0"/>
              <a:t>Voto particular</a:t>
            </a:r>
            <a:r>
              <a:rPr lang="es-ES" altLang="es-ES" sz="2000" dirty="0" smtClean="0"/>
              <a:t>: medida idónea, necesaria y proporcionada.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s-ES" altLang="es-ES" sz="2400" dirty="0" smtClean="0"/>
              <a:t>DOCTRINA JUDICIAL ENTRE LA STC 29/2013 Y LA STC 39/2016</a:t>
            </a:r>
          </a:p>
        </p:txBody>
      </p:sp>
      <p:sp>
        <p:nvSpPr>
          <p:cNvPr id="10243" name="Rectangle 3"/>
          <p:cNvSpPr>
            <a:spLocks noGrp="1" noChangeArrowheads="1"/>
          </p:cNvSpPr>
          <p:nvPr>
            <p:ph type="body" idx="1"/>
          </p:nvPr>
        </p:nvSpPr>
        <p:spPr/>
        <p:txBody>
          <a:bodyPr/>
          <a:lstStyle/>
          <a:p>
            <a:pPr marL="571500" indent="-571500" eaLnBrk="1" hangingPunct="1">
              <a:lnSpc>
                <a:spcPct val="80000"/>
              </a:lnSpc>
              <a:buFont typeface="Wingdings" pitchFamily="2" charset="2"/>
              <a:buNone/>
            </a:pPr>
            <a:endParaRPr lang="es-ES" altLang="es-ES" sz="1700" dirty="0" smtClean="0"/>
          </a:p>
          <a:p>
            <a:pPr marL="571500" indent="-571500" algn="just" eaLnBrk="1" hangingPunct="1">
              <a:lnSpc>
                <a:spcPct val="80000"/>
              </a:lnSpc>
              <a:buFont typeface="Wingdings" pitchFamily="2" charset="2"/>
              <a:buNone/>
            </a:pPr>
            <a:r>
              <a:rPr lang="es-ES" altLang="es-ES" sz="2000" dirty="0" smtClean="0"/>
              <a:t>*</a:t>
            </a:r>
            <a:r>
              <a:rPr lang="es-ES" altLang="es-ES" sz="2000" dirty="0" smtClean="0">
                <a:solidFill>
                  <a:srgbClr val="C00000"/>
                </a:solidFill>
              </a:rPr>
              <a:t>Aplican la doctrina de la STC 29/2013 </a:t>
            </a:r>
            <a:r>
              <a:rPr lang="es-ES" altLang="es-ES" sz="2000" dirty="0" smtClean="0"/>
              <a:t>(que exige información expresa, precisa…): SSTSJ Asturias 23-5-2014, </a:t>
            </a:r>
            <a:r>
              <a:rPr lang="es-ES" altLang="es-ES" sz="2000" dirty="0" err="1" smtClean="0"/>
              <a:t>rec</a:t>
            </a:r>
            <a:r>
              <a:rPr lang="es-ES" altLang="es-ES" sz="2000" dirty="0" smtClean="0"/>
              <a:t>. 797/2014; STSJ PV de 18-6-2013, </a:t>
            </a:r>
            <a:r>
              <a:rPr lang="es-ES" altLang="es-ES" sz="2000" dirty="0" err="1" smtClean="0"/>
              <a:t>rec</a:t>
            </a:r>
            <a:r>
              <a:rPr lang="es-ES" altLang="es-ES" sz="2000" dirty="0" smtClean="0"/>
              <a:t>. 1039/2013; STSJ CV de 27-9-2015, </a:t>
            </a:r>
            <a:r>
              <a:rPr lang="es-ES" altLang="es-ES" sz="2000" dirty="0" err="1" smtClean="0"/>
              <a:t>rec</a:t>
            </a:r>
            <a:r>
              <a:rPr lang="es-ES" altLang="es-ES" sz="2000" dirty="0" smtClean="0"/>
              <a:t>. 2084/2015.</a:t>
            </a:r>
          </a:p>
          <a:p>
            <a:pPr marL="571500" indent="-571500" algn="just" eaLnBrk="1" hangingPunct="1">
              <a:lnSpc>
                <a:spcPct val="80000"/>
              </a:lnSpc>
              <a:buFont typeface="Wingdings" pitchFamily="2" charset="2"/>
              <a:buNone/>
            </a:pPr>
            <a:endParaRPr lang="es-ES" altLang="es-ES" sz="2000" dirty="0" smtClean="0"/>
          </a:p>
          <a:p>
            <a:pPr marL="571500" indent="-571500" algn="just" eaLnBrk="1" hangingPunct="1">
              <a:lnSpc>
                <a:spcPct val="80000"/>
              </a:lnSpc>
              <a:buFont typeface="Wingdings" pitchFamily="2" charset="2"/>
              <a:buNone/>
            </a:pPr>
            <a:r>
              <a:rPr lang="es-ES" altLang="es-ES" sz="2000" dirty="0" smtClean="0"/>
              <a:t>*</a:t>
            </a:r>
            <a:r>
              <a:rPr lang="es-ES" altLang="es-ES" sz="2000" dirty="0" smtClean="0">
                <a:solidFill>
                  <a:srgbClr val="C00000"/>
                </a:solidFill>
              </a:rPr>
              <a:t>No la aplican a las cámaras </a:t>
            </a:r>
            <a:r>
              <a:rPr lang="es-ES" altLang="es-ES" sz="2000" i="1" dirty="0" smtClean="0">
                <a:solidFill>
                  <a:srgbClr val="C00000"/>
                </a:solidFill>
              </a:rPr>
              <a:t>ad hoc</a:t>
            </a:r>
            <a:r>
              <a:rPr lang="es-ES" altLang="es-ES" sz="2000" i="1" dirty="0" smtClean="0"/>
              <a:t>:</a:t>
            </a:r>
            <a:endParaRPr lang="es-ES" altLang="es-ES" sz="2000" dirty="0" smtClean="0"/>
          </a:p>
          <a:p>
            <a:pPr marL="571500" indent="-571500" algn="just" eaLnBrk="1" hangingPunct="1">
              <a:lnSpc>
                <a:spcPct val="80000"/>
              </a:lnSpc>
              <a:buFont typeface="Wingdings" pitchFamily="2" charset="2"/>
              <a:buNone/>
            </a:pPr>
            <a:r>
              <a:rPr lang="es-ES" altLang="es-ES" sz="2000" dirty="0" smtClean="0"/>
              <a:t>	*STSJ Galicia de 10-2-2015, </a:t>
            </a:r>
            <a:r>
              <a:rPr lang="es-ES" altLang="es-ES" sz="2000" dirty="0" err="1" smtClean="0"/>
              <a:t>rec</a:t>
            </a:r>
            <a:r>
              <a:rPr lang="es-ES" altLang="es-ES" sz="2000" dirty="0" smtClean="0"/>
              <a:t>. 4362/2014.</a:t>
            </a:r>
          </a:p>
          <a:p>
            <a:pPr marL="571500" indent="-571500" algn="just" eaLnBrk="1" hangingPunct="1">
              <a:lnSpc>
                <a:spcPct val="80000"/>
              </a:lnSpc>
              <a:buFont typeface="Wingdings" pitchFamily="2" charset="2"/>
              <a:buNone/>
            </a:pPr>
            <a:r>
              <a:rPr lang="es-ES" altLang="es-ES" sz="2000" dirty="0" smtClean="0"/>
              <a:t>	*SSTSJ Murcia 03-11-2014, </a:t>
            </a:r>
            <a:r>
              <a:rPr lang="es-ES" altLang="es-ES" sz="2000" dirty="0" err="1" smtClean="0"/>
              <a:t>rec</a:t>
            </a:r>
            <a:r>
              <a:rPr lang="es-ES" altLang="es-ES" sz="2000" dirty="0" smtClean="0"/>
              <a:t>. 300/2014 y 22-2-2016, </a:t>
            </a:r>
            <a:r>
              <a:rPr lang="es-ES" altLang="es-ES" sz="2000" dirty="0" err="1" smtClean="0"/>
              <a:t>rec</a:t>
            </a:r>
            <a:r>
              <a:rPr lang="es-ES" altLang="es-ES" sz="2000" dirty="0" smtClean="0"/>
              <a:t>. 714/2015. Validez prueba detectives.</a:t>
            </a:r>
          </a:p>
          <a:p>
            <a:pPr marL="571500" indent="-571500" algn="just" eaLnBrk="1" hangingPunct="1">
              <a:lnSpc>
                <a:spcPct val="80000"/>
              </a:lnSpc>
              <a:buNone/>
            </a:pPr>
            <a:r>
              <a:rPr lang="es-ES" altLang="es-ES" sz="2000" dirty="0" smtClean="0"/>
              <a:t>	*Los</a:t>
            </a:r>
            <a:r>
              <a:rPr lang="es-ES" altLang="es-ES" sz="2000" i="1" dirty="0" smtClean="0"/>
              <a:t> </a:t>
            </a:r>
            <a:r>
              <a:rPr lang="es-ES" altLang="es-ES" sz="2000" dirty="0" smtClean="0"/>
              <a:t>conflictos sobre grabaciones puntuales y limitadas en el tiempo para verificar/probar ilícitos laborales deben resolverse conforme a lo dispuesto por la STC 180/2000 (juicio de proporcionalidad), reservándose la doctrina de la STC 29/2013 (deber de información) para las cámaras fijas o permanentes.</a:t>
            </a:r>
          </a:p>
          <a:p>
            <a:pPr marL="571500" indent="-571500" algn="just" eaLnBrk="1" hangingPunct="1">
              <a:lnSpc>
                <a:spcPct val="80000"/>
              </a:lnSpc>
            </a:pPr>
            <a:endParaRPr lang="es-ES" altLang="es-ES" sz="1700" dirty="0" smtClean="0"/>
          </a:p>
          <a:p>
            <a:pPr marL="571500" indent="-571500" eaLnBrk="1" hangingPunct="1">
              <a:lnSpc>
                <a:spcPct val="80000"/>
              </a:lnSpc>
              <a:buFont typeface="Wingdings" pitchFamily="2" charset="2"/>
              <a:buNone/>
            </a:pPr>
            <a:endParaRPr lang="es-ES" altLang="es-ES" sz="17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just" eaLnBrk="1" hangingPunct="1"/>
            <a:r>
              <a:rPr lang="es-ES" altLang="es-ES" sz="2000" dirty="0" smtClean="0"/>
              <a:t>STC 39/2016, PLENO, DE 3 MARZO 2016: DEBILITACIÓN DEL DEBER DE INFORMACIÓN PREVIA EN LA PROTECCIÓN DE DATOS (I)</a:t>
            </a:r>
          </a:p>
        </p:txBody>
      </p:sp>
      <p:sp>
        <p:nvSpPr>
          <p:cNvPr id="11267" name="Rectangle 3"/>
          <p:cNvSpPr>
            <a:spLocks noGrp="1" noChangeArrowheads="1"/>
          </p:cNvSpPr>
          <p:nvPr>
            <p:ph type="body" idx="1"/>
          </p:nvPr>
        </p:nvSpPr>
        <p:spPr/>
        <p:txBody>
          <a:bodyPr/>
          <a:lstStyle/>
          <a:p>
            <a:pPr marL="400050" indent="-400050" algn="just" eaLnBrk="1" hangingPunct="1">
              <a:lnSpc>
                <a:spcPct val="90000"/>
              </a:lnSpc>
              <a:buFont typeface="Wingdings" pitchFamily="2" charset="2"/>
              <a:buChar char="q"/>
            </a:pPr>
            <a:r>
              <a:rPr lang="es-ES" altLang="es-ES" sz="2000" dirty="0" smtClean="0"/>
              <a:t>Descuadre de caja en tienda de moda (</a:t>
            </a:r>
            <a:r>
              <a:rPr lang="es-ES" altLang="es-ES" sz="2000" i="1" dirty="0" err="1" smtClean="0"/>
              <a:t>Bershka</a:t>
            </a:r>
            <a:r>
              <a:rPr lang="es-ES" altLang="es-ES" sz="2000" dirty="0" smtClean="0"/>
              <a:t>). La empresa decide instalar una cámara dentro del reciento de trabajo que controlara la caja, en lugar visible y con el respectivo cartel anunciador (zona video-vigilada) en el escaparate del establecimiento. De las grabaciones se desprende que la trabajadora sobre la que recaían las sospechas se apropiaba de dinero que ocultaba realizando operaciones falsas de devolución de prendas.</a:t>
            </a:r>
          </a:p>
          <a:p>
            <a:pPr marL="400050" indent="-400050" algn="just" eaLnBrk="1" hangingPunct="1">
              <a:lnSpc>
                <a:spcPct val="90000"/>
              </a:lnSpc>
              <a:buFont typeface="Wingdings" pitchFamily="2" charset="2"/>
              <a:buChar char="q"/>
            </a:pPr>
            <a:r>
              <a:rPr lang="es-ES" altLang="es-ES" sz="2000" dirty="0" smtClean="0"/>
              <a:t>La trabajadora es despedida; el despido es confirmado por Juzgado y TSJ de Castilla y León.</a:t>
            </a:r>
          </a:p>
          <a:p>
            <a:pPr marL="400050" indent="-400050" algn="just" eaLnBrk="1" hangingPunct="1">
              <a:lnSpc>
                <a:spcPct val="90000"/>
              </a:lnSpc>
              <a:buFont typeface="Wingdings" pitchFamily="2" charset="2"/>
              <a:buChar char="q"/>
            </a:pPr>
            <a:r>
              <a:rPr lang="es-ES" altLang="es-ES" sz="2000" dirty="0" smtClean="0"/>
              <a:t>La trabajadora recurre en amparo alegando vulneración del derecho a la intimidad (art. 18.1 CE) y a la protección de datos (art. 18.4 CE) porque, si bien tenía conocimiento de la existencia de las cámaras a través del distintivo anunciador, no había sido informada previamente en los términos de la doctrina contenida STC 29/2013 (de forma clara, expresa, precisa e inequívoca).</a:t>
            </a:r>
          </a:p>
          <a:p>
            <a:pPr marL="400050" indent="-400050" algn="just" eaLnBrk="1" hangingPunct="1">
              <a:lnSpc>
                <a:spcPct val="90000"/>
              </a:lnSpc>
              <a:buFont typeface="Wingdings" pitchFamily="2" charset="2"/>
              <a:buNone/>
            </a:pPr>
            <a:endParaRPr lang="es-ES" altLang="es-ES" sz="2100" dirty="0" smtClean="0"/>
          </a:p>
          <a:p>
            <a:pPr marL="400050" indent="-400050" algn="just" eaLnBrk="1" hangingPunct="1">
              <a:lnSpc>
                <a:spcPct val="90000"/>
              </a:lnSpc>
              <a:buFont typeface="Wingdings" pitchFamily="2" charset="2"/>
              <a:buNone/>
            </a:pPr>
            <a:r>
              <a:rPr lang="es-ES" altLang="es-ES" sz="2100" dirty="0" smtClean="0"/>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ed">
  <a:themeElements>
    <a:clrScheme name="Red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R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d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Red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Red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Red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Red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Red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Red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Red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Red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Red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1840</TotalTime>
  <Words>3689</Words>
  <Application>Microsoft Office PowerPoint</Application>
  <PresentationFormat>Presentación en pantalla (4:3)</PresentationFormat>
  <Paragraphs>141</Paragraphs>
  <Slides>23</Slides>
  <Notes>1</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23</vt:i4>
      </vt:variant>
    </vt:vector>
  </HeadingPairs>
  <TitlesOfParts>
    <vt:vector size="27" baseType="lpstr">
      <vt:lpstr>Arial</vt:lpstr>
      <vt:lpstr>Calibri</vt:lpstr>
      <vt:lpstr>Wingdings</vt:lpstr>
      <vt:lpstr>Red</vt:lpstr>
      <vt:lpstr>ASPECTOS JURISPRUDENCIALES MÁS DESTACADOS DE LA PRUEBA EN EL PROCESO LABORAL</vt:lpstr>
      <vt:lpstr>MARCO NORMATIVO Y DERECHOS CONSTITUCIONALES AFECTADOS</vt:lpstr>
      <vt:lpstr>LA STC 98/2000, DE 10 DE ABRIL (“Casino La Toja”)</vt:lpstr>
      <vt:lpstr>STC 186/2000, DE 10 DE JULIO</vt:lpstr>
      <vt:lpstr>STC 29/2013, DE 11 FEBRERO: LA ENTRADA EN JUEGO DEL DERECHO A LA PROTECCIÓN DE DATOS (I)</vt:lpstr>
      <vt:lpstr>STC 29/2013, DE 11 FEBRERO: LA ENTRADA EN JUEGO DEL DERECHO A LA PROTECCIÓN DE DATOS (II)</vt:lpstr>
      <vt:lpstr>LA STS/IV DE 13 MAYO DE 2014, RCUD 1685/2013.</vt:lpstr>
      <vt:lpstr>DOCTRINA JUDICIAL ENTRE LA STC 29/2013 Y LA STC 39/2016</vt:lpstr>
      <vt:lpstr>STC 39/2016, PLENO, DE 3 MARZO 2016: DEBILITACIÓN DEL DEBER DE INFORMACIÓN PREVIA EN LA PROTECCIÓN DE DATOS (I)</vt:lpstr>
      <vt:lpstr>STC 39/2016, PLENO, DE 3 MARZO 2016: DEBILITACIÓN DEL DEBER DE INFORMACIÓN PREVIA EN LA PROTECCIÓN DE DATOS (II)</vt:lpstr>
      <vt:lpstr>STC 39/2016, PLENO, DE 3 MARZO 2016: DEBILITACIÓN DEL DEBER DE INFORMACIÓN PREVIA EN LA PROTECCIÓN DE DATOS (IV)</vt:lpstr>
      <vt:lpstr>JURISPRUDENCIA APLICATIVA DE LA STC 39/2016: 1. STS/IV de 7-7-2016, rcud. 630/2016. Supermercado Día. </vt:lpstr>
      <vt:lpstr>2. STS/IV, Pleno, de 31-1-2017, rec. 3331/2015.</vt:lpstr>
      <vt:lpstr>2. STS/IV, Pleno, de 1-2-2017, rcud. 3252/2015</vt:lpstr>
      <vt:lpstr>3. STS/IV de 2-2-2017, rcud. 554/2016. </vt:lpstr>
      <vt:lpstr>¿ES RESPETUOSA CON EL DPDP LA DOCTRINA DEL TC Y DEL TS?</vt:lpstr>
      <vt:lpstr>SENTENCIA TEDH, Sala Cuarta, de 12-1-2016 (Barbulescu I). Protección del trabajador frente al control empresarial de las comunicaciones electrónicas</vt:lpstr>
      <vt:lpstr>SENTENCIA TEDH, Gran Sala, de 5-9-2017 (Barbulescu II)</vt:lpstr>
      <vt:lpstr>SENTENCIA TEDH, Gran Sala, de 5-9-2017 (Barbulescu II)</vt:lpstr>
      <vt:lpstr>CONSECUENCIAS DE LA DOCTRINA BARBULESCU</vt:lpstr>
      <vt:lpstr>CONSECUENCIAS DE LA DOCTRINA BARBULESCU</vt:lpstr>
      <vt:lpstr>ALGUNAS CUESTIONES PROCESALES CONTROVERTIDAS SOBRE LA PRUEBA DE GRABACIONES</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SISTEMA NACIONAL DE GARANTÍA JUVENIL</dc:title>
  <dc:creator>XP</dc:creator>
  <cp:lastModifiedBy>Colegio de Abogados de Murcia</cp:lastModifiedBy>
  <cp:revision>104</cp:revision>
  <dcterms:created xsi:type="dcterms:W3CDTF">2001-12-31T23:47:46Z</dcterms:created>
  <dcterms:modified xsi:type="dcterms:W3CDTF">2017-09-29T06:33:53Z</dcterms:modified>
</cp:coreProperties>
</file>